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10"/>
  </p:notesMasterIdLst>
  <p:handoutMasterIdLst>
    <p:handoutMasterId r:id="rId11"/>
  </p:handoutMasterIdLst>
  <p:sldIdLst>
    <p:sldId id="269" r:id="rId6"/>
    <p:sldId id="2147483554" r:id="rId7"/>
    <p:sldId id="267" r:id="rId8"/>
    <p:sldId id="2147483553" r:id="rId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596B"/>
    <a:srgbClr val="464C9C"/>
    <a:srgbClr val="9D9DA8"/>
    <a:srgbClr val="FFFFFF"/>
    <a:srgbClr val="99E5E8"/>
    <a:srgbClr val="F3F5F4"/>
    <a:srgbClr val="439FE2"/>
    <a:srgbClr val="EFF5FF"/>
    <a:srgbClr val="FFF4CA"/>
    <a:srgbClr val="F9D9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809EB1-C0D8-4CB4-8288-C011D42C7FBE}" v="11" dt="2026-02-06T10:59:27.79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20" d="100"/>
          <a:sy n="120" d="100"/>
        </p:scale>
        <p:origin x="234"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736C1B1-E309-C974-0275-FF2983EBB8D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EAA25D9-E762-D0EE-89B3-24899A91F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732BD6-121A-4E08-9476-837E40A60CA0}" type="datetimeFigureOut">
              <a:rPr lang="fr-FR" smtClean="0"/>
              <a:t>25/02/2026</a:t>
            </a:fld>
            <a:endParaRPr lang="fr-FR"/>
          </a:p>
        </p:txBody>
      </p:sp>
      <p:sp>
        <p:nvSpPr>
          <p:cNvPr id="4" name="Espace réservé du pied de page 3">
            <a:extLst>
              <a:ext uri="{FF2B5EF4-FFF2-40B4-BE49-F238E27FC236}">
                <a16:creationId xmlns:a16="http://schemas.microsoft.com/office/drawing/2014/main" id="{141E8328-A3DD-1666-66ED-06ED2B2DF7B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B44C81A-ABAA-E7BD-4314-6A22E497642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986A19-84A0-41D1-BF36-566F5A9D703C}" type="slidenum">
              <a:rPr lang="fr-FR" smtClean="0"/>
              <a:t>‹N°›</a:t>
            </a:fld>
            <a:endParaRPr lang="fr-FR"/>
          </a:p>
        </p:txBody>
      </p:sp>
    </p:spTree>
    <p:extLst>
      <p:ext uri="{BB962C8B-B14F-4D97-AF65-F5344CB8AC3E}">
        <p14:creationId xmlns:p14="http://schemas.microsoft.com/office/powerpoint/2010/main" val="1136973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A8E81-51C4-4AE6-BB55-8F525EB760DE}" type="datetimeFigureOut">
              <a:rPr lang="fr-FR" smtClean="0"/>
              <a:t>25/02/2026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F9A2AA-037E-421D-92F5-E2DA0DFEFCF8}" type="slidenum">
              <a:rPr lang="fr-FR" smtClean="0"/>
              <a:t>‹N°›</a:t>
            </a:fld>
            <a:endParaRPr lang="fr-FR"/>
          </a:p>
        </p:txBody>
      </p:sp>
    </p:spTree>
    <p:extLst>
      <p:ext uri="{BB962C8B-B14F-4D97-AF65-F5344CB8AC3E}">
        <p14:creationId xmlns:p14="http://schemas.microsoft.com/office/powerpoint/2010/main" val="1389503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2F9A2AA-037E-421D-92F5-E2DA0DFEFCF8}" type="slidenum">
              <a:rPr lang="fr-FR" smtClean="0"/>
              <a:t>3</a:t>
            </a:fld>
            <a:endParaRPr lang="fr-FR"/>
          </a:p>
        </p:txBody>
      </p:sp>
    </p:spTree>
    <p:extLst>
      <p:ext uri="{BB962C8B-B14F-4D97-AF65-F5344CB8AC3E}">
        <p14:creationId xmlns:p14="http://schemas.microsoft.com/office/powerpoint/2010/main" val="3380666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rodui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94E5B3B-823E-0F43-3873-37576833DDE6}"/>
              </a:ext>
            </a:extLst>
          </p:cNvPr>
          <p:cNvSpPr/>
          <p:nvPr userDrawn="1"/>
        </p:nvSpPr>
        <p:spPr>
          <a:xfrm>
            <a:off x="0" y="0"/>
            <a:ext cx="12192000" cy="5082139"/>
          </a:xfrm>
          <a:prstGeom prst="rect">
            <a:avLst/>
          </a:prstGeom>
          <a:solidFill>
            <a:schemeClr val="tx2"/>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solidFill>
                <a:schemeClr val="bg1"/>
              </a:solidFill>
            </a:endParaRPr>
          </a:p>
        </p:txBody>
      </p:sp>
      <p:sp>
        <p:nvSpPr>
          <p:cNvPr id="2" name="Titre 1">
            <a:extLst>
              <a:ext uri="{FF2B5EF4-FFF2-40B4-BE49-F238E27FC236}">
                <a16:creationId xmlns:a16="http://schemas.microsoft.com/office/drawing/2014/main" id="{C2B13694-12EB-E22B-5671-9096C0C35054}"/>
              </a:ext>
            </a:extLst>
          </p:cNvPr>
          <p:cNvSpPr>
            <a:spLocks noGrp="1"/>
          </p:cNvSpPr>
          <p:nvPr>
            <p:ph type="title" hasCustomPrompt="1"/>
          </p:nvPr>
        </p:nvSpPr>
        <p:spPr>
          <a:xfrm>
            <a:off x="527115" y="1395028"/>
            <a:ext cx="7604831" cy="1325563"/>
          </a:xfrm>
        </p:spPr>
        <p:txBody>
          <a:bodyPr/>
          <a:lstStyle>
            <a:lvl1pPr>
              <a:defRPr cap="small" baseline="0">
                <a:solidFill>
                  <a:schemeClr val="bg1"/>
                </a:solidFill>
              </a:defRPr>
            </a:lvl1pPr>
          </a:lstStyle>
          <a:p>
            <a:r>
              <a:rPr lang="fr-FR"/>
              <a:t>Titre de la proposition</a:t>
            </a:r>
          </a:p>
        </p:txBody>
      </p:sp>
      <p:pic>
        <p:nvPicPr>
          <p:cNvPr id="8" name="Image 7">
            <a:extLst>
              <a:ext uri="{FF2B5EF4-FFF2-40B4-BE49-F238E27FC236}">
                <a16:creationId xmlns:a16="http://schemas.microsoft.com/office/drawing/2014/main" id="{EDFB174A-3A17-D6A7-5E49-51449DAD6BF1}"/>
              </a:ext>
            </a:extLst>
          </p:cNvPr>
          <p:cNvPicPr>
            <a:picLocks noChangeAspect="1"/>
          </p:cNvPicPr>
          <p:nvPr userDrawn="1"/>
        </p:nvPicPr>
        <p:blipFill>
          <a:blip r:embed="rId2"/>
          <a:stretch>
            <a:fillRect/>
          </a:stretch>
        </p:blipFill>
        <p:spPr>
          <a:xfrm>
            <a:off x="4935089" y="5417267"/>
            <a:ext cx="2719361" cy="1034021"/>
          </a:xfrm>
          <a:prstGeom prst="rect">
            <a:avLst/>
          </a:prstGeom>
        </p:spPr>
      </p:pic>
      <p:sp>
        <p:nvSpPr>
          <p:cNvPr id="13" name="Espace réservé du texte 12">
            <a:extLst>
              <a:ext uri="{FF2B5EF4-FFF2-40B4-BE49-F238E27FC236}">
                <a16:creationId xmlns:a16="http://schemas.microsoft.com/office/drawing/2014/main" id="{F4F89ED9-8B3D-F075-6BC3-AD7F655362BB}"/>
              </a:ext>
            </a:extLst>
          </p:cNvPr>
          <p:cNvSpPr>
            <a:spLocks noGrp="1"/>
          </p:cNvSpPr>
          <p:nvPr>
            <p:ph type="body" sz="quarter" idx="10" hasCustomPrompt="1"/>
          </p:nvPr>
        </p:nvSpPr>
        <p:spPr>
          <a:xfrm>
            <a:off x="527115" y="2864963"/>
            <a:ext cx="4022157" cy="337335"/>
          </a:xfrm>
        </p:spPr>
        <p:txBody>
          <a:bodyPr>
            <a:normAutofit/>
          </a:bodyPr>
          <a:lstStyle>
            <a:lvl1pPr marL="0" indent="0">
              <a:buNone/>
              <a:defRPr sz="2000">
                <a:solidFill>
                  <a:schemeClr val="bg1"/>
                </a:solidFill>
              </a:defRPr>
            </a:lvl1pPr>
          </a:lstStyle>
          <a:p>
            <a:pPr lvl="0"/>
            <a:r>
              <a:rPr lang="fr-FR"/>
              <a:t>Date</a:t>
            </a:r>
          </a:p>
        </p:txBody>
      </p:sp>
      <p:sp>
        <p:nvSpPr>
          <p:cNvPr id="14" name="Espace réservé du texte 12">
            <a:extLst>
              <a:ext uri="{FF2B5EF4-FFF2-40B4-BE49-F238E27FC236}">
                <a16:creationId xmlns:a16="http://schemas.microsoft.com/office/drawing/2014/main" id="{667072CC-9243-A182-58F3-A7B09B0B8ACA}"/>
              </a:ext>
            </a:extLst>
          </p:cNvPr>
          <p:cNvSpPr>
            <a:spLocks noGrp="1"/>
          </p:cNvSpPr>
          <p:nvPr>
            <p:ph type="body" sz="quarter" idx="11" hasCustomPrompt="1"/>
          </p:nvPr>
        </p:nvSpPr>
        <p:spPr>
          <a:xfrm>
            <a:off x="527115" y="3224044"/>
            <a:ext cx="4022157" cy="337335"/>
          </a:xfrm>
        </p:spPr>
        <p:txBody>
          <a:bodyPr>
            <a:noAutofit/>
          </a:bodyPr>
          <a:lstStyle>
            <a:lvl1pPr marL="0" indent="0">
              <a:buNone/>
              <a:defRPr sz="1800">
                <a:solidFill>
                  <a:schemeClr val="bg1"/>
                </a:solidFill>
              </a:defRPr>
            </a:lvl1pPr>
          </a:lstStyle>
          <a:p>
            <a:pPr lvl="0"/>
            <a:r>
              <a:rPr lang="fr-FR"/>
              <a:t>Référence</a:t>
            </a:r>
          </a:p>
        </p:txBody>
      </p:sp>
    </p:spTree>
    <p:extLst>
      <p:ext uri="{BB962C8B-B14F-4D97-AF65-F5344CB8AC3E}">
        <p14:creationId xmlns:p14="http://schemas.microsoft.com/office/powerpoint/2010/main" val="2014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94EF-73AA-CF5C-68E4-E3FCF56E655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BB9AC57-F2BF-E1BC-D909-1103E27E386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CC506E-9CEB-36D4-CCC7-B7D566D5AB5E}"/>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97A3BFB0-8D9F-C14F-CB9C-6404D5897D0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288FBF9-0BA8-B37A-BEA0-6438255D058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579865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731E1-C98E-1658-4208-B7899B469A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312893DC-054C-8339-00A5-1B662475E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4CC2118-C6C0-B422-73AF-0AB367CA75CD}"/>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43C0C22C-218E-D0D2-8AB3-AE17206CD6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899907-8AC1-551E-03FE-57259FA0725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839144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90846-EE2A-C8A3-F155-3A92408407A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1F5AC8-0C62-E501-31ED-09FC3BF0C59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E3F159A-8DDE-E03F-F033-79D922A155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27541D9-1066-5643-8958-CDAB20D078F4}"/>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6" name="Espace réservé du pied de page 5">
            <a:extLst>
              <a:ext uri="{FF2B5EF4-FFF2-40B4-BE49-F238E27FC236}">
                <a16:creationId xmlns:a16="http://schemas.microsoft.com/office/drawing/2014/main" id="{D191338F-D09A-D7DB-E43A-E133CAA8454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A0CD88D-1AC6-9C8F-6CA6-6BDAE49FC731}"/>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273235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3322D3-AC1B-9BBB-EA39-EC10F79F917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FE52F5-B75C-3107-1552-0E970724AA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16395635-8AEA-9BE2-8EA6-79560378A36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BA7BB46-11BC-F467-603C-30787C34B3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5CB774B-2365-AC2E-DF85-9E431140630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368214B-A823-C781-9A6E-6FA4F1076263}"/>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8" name="Espace réservé du pied de page 7">
            <a:extLst>
              <a:ext uri="{FF2B5EF4-FFF2-40B4-BE49-F238E27FC236}">
                <a16:creationId xmlns:a16="http://schemas.microsoft.com/office/drawing/2014/main" id="{706AE024-2625-0D48-5FF2-E7D88EC5A02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55B5EBE-6C1D-35B9-33FA-266AC3032B17}"/>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865930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8A7C54-E96F-C054-4AE2-2B3663D6B0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6FED9DA-04AE-0736-0ED7-B314B761C8F1}"/>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4" name="Espace réservé du pied de page 3">
            <a:extLst>
              <a:ext uri="{FF2B5EF4-FFF2-40B4-BE49-F238E27FC236}">
                <a16:creationId xmlns:a16="http://schemas.microsoft.com/office/drawing/2014/main" id="{8FCEF8B7-6608-2A7D-4841-17E9285642B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A0D173A-43F4-4372-E2EA-CDB75A89E7CD}"/>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751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76CBD0D-06DD-9627-28E5-2FA67BAF318B}"/>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3" name="Espace réservé du pied de page 2">
            <a:extLst>
              <a:ext uri="{FF2B5EF4-FFF2-40B4-BE49-F238E27FC236}">
                <a16:creationId xmlns:a16="http://schemas.microsoft.com/office/drawing/2014/main" id="{DA246C2E-C519-4740-8D2E-0584FCF2D91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5819B624-3472-3B22-C36C-7BA5CD0A108C}"/>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85010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A1C162-7ADF-CC36-D16C-071801F7DB4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5F060E8-0B4A-4DAB-FD08-EE93D3B34F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15CAC6B-61B6-B3D8-ACA2-4AAF4B1758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0429725-AB22-0285-4F2B-45821F4FA179}"/>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6" name="Espace réservé du pied de page 5">
            <a:extLst>
              <a:ext uri="{FF2B5EF4-FFF2-40B4-BE49-F238E27FC236}">
                <a16:creationId xmlns:a16="http://schemas.microsoft.com/office/drawing/2014/main" id="{6FAFF171-FC17-2047-733B-825971628C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36B2CF3-FF28-0375-93E3-5BDDC0E76EC5}"/>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4224923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B9A9DA-0C31-1337-63F7-27810A2BBC4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212809-EBFC-75CC-01DF-0E659D2879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C3D3D9F-B491-520E-AD4F-CD5B548BC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E2EC60-2815-D9AC-D384-279745EA235A}"/>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6" name="Espace réservé du pied de page 5">
            <a:extLst>
              <a:ext uri="{FF2B5EF4-FFF2-40B4-BE49-F238E27FC236}">
                <a16:creationId xmlns:a16="http://schemas.microsoft.com/office/drawing/2014/main" id="{5775DCC0-1375-AEA7-5346-73E91B36CD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0EF05FF-BE84-ACAE-EC4D-1C5BBC6785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28294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36844D-2B77-EC34-FAC6-BEBE9241D809}"/>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815DFEC-9335-DDF0-785A-92C72358AEA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02BFA5D-E7F7-2F28-984A-CCA755D3D88B}"/>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7E03C79C-C92F-C36B-9218-9FB5C9536A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D5B3D44-3AAA-42FA-E081-7F9FF1327790}"/>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1756260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C250C95-B86A-CAAF-2C60-5D8EBDB30CB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72AC696-8F98-B7E4-075E-4EE296CB9E0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A1862EB-4D76-DE0F-2E27-F8F244273AE9}"/>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C77B9F71-BB99-0059-3ECA-4D953DFA7F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2E515E-A53D-22C5-DE3A-9E9B99FC4616}"/>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509041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bg object 16">
            <a:extLst>
              <a:ext uri="{FF2B5EF4-FFF2-40B4-BE49-F238E27FC236}">
                <a16:creationId xmlns:a16="http://schemas.microsoft.com/office/drawing/2014/main" id="{3F96B285-2ED7-3E0F-0831-1FC4FB0D517E}"/>
              </a:ext>
            </a:extLst>
          </p:cNvPr>
          <p:cNvSpPr/>
          <p:nvPr userDrawn="1"/>
        </p:nvSpPr>
        <p:spPr>
          <a:xfrm>
            <a:off x="1" y="1"/>
            <a:ext cx="12192000" cy="6858000"/>
          </a:xfrm>
          <a:custGeom>
            <a:avLst/>
            <a:gdLst/>
            <a:ahLst/>
            <a:cxnLst/>
            <a:rect l="l" t="t" r="r" b="b"/>
            <a:pathLst>
              <a:path w="10688955" h="7557134">
                <a:moveTo>
                  <a:pt x="10688815" y="0"/>
                </a:moveTo>
                <a:lnTo>
                  <a:pt x="0" y="0"/>
                </a:lnTo>
                <a:lnTo>
                  <a:pt x="0" y="7556817"/>
                </a:lnTo>
                <a:lnTo>
                  <a:pt x="10688815" y="7556817"/>
                </a:lnTo>
                <a:lnTo>
                  <a:pt x="10688815" y="0"/>
                </a:lnTo>
                <a:close/>
              </a:path>
            </a:pathLst>
          </a:custGeom>
          <a:solidFill>
            <a:srgbClr val="F6D468"/>
          </a:solidFill>
        </p:spPr>
        <p:txBody>
          <a:bodyPr wrap="square" lIns="0" tIns="0" rIns="0" bIns="0" rtlCol="0"/>
          <a:lstStyle/>
          <a:p>
            <a:endParaRPr sz="1224"/>
          </a:p>
        </p:txBody>
      </p:sp>
      <p:sp>
        <p:nvSpPr>
          <p:cNvPr id="8" name="bg object 18">
            <a:extLst>
              <a:ext uri="{FF2B5EF4-FFF2-40B4-BE49-F238E27FC236}">
                <a16:creationId xmlns:a16="http://schemas.microsoft.com/office/drawing/2014/main" id="{27AC5C9F-9AEB-AA5A-854B-3ABC967D7810}"/>
              </a:ext>
            </a:extLst>
          </p:cNvPr>
          <p:cNvSpPr/>
          <p:nvPr userDrawn="1"/>
        </p:nvSpPr>
        <p:spPr>
          <a:xfrm>
            <a:off x="576949" y="3899140"/>
            <a:ext cx="3406921" cy="2958859"/>
          </a:xfrm>
          <a:custGeom>
            <a:avLst/>
            <a:gdLst/>
            <a:ahLst/>
            <a:cxnLst/>
            <a:rect l="l" t="t" r="r" b="b"/>
            <a:pathLst>
              <a:path w="2804795" h="3780154">
                <a:moveTo>
                  <a:pt x="2264435" y="0"/>
                </a:moveTo>
                <a:lnTo>
                  <a:pt x="540004"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4"/>
                </a:lnTo>
                <a:lnTo>
                  <a:pt x="0" y="3672001"/>
                </a:lnTo>
                <a:lnTo>
                  <a:pt x="2206" y="3721152"/>
                </a:lnTo>
                <a:lnTo>
                  <a:pt x="8700" y="3769067"/>
                </a:lnTo>
                <a:lnTo>
                  <a:pt x="11190" y="3779999"/>
                </a:lnTo>
                <a:lnTo>
                  <a:pt x="2793236" y="3779999"/>
                </a:lnTo>
                <a:lnTo>
                  <a:pt x="2795726" y="3769067"/>
                </a:lnTo>
                <a:lnTo>
                  <a:pt x="2802219" y="3721152"/>
                </a:lnTo>
                <a:lnTo>
                  <a:pt x="2804426" y="3672001"/>
                </a:lnTo>
                <a:lnTo>
                  <a:pt x="2804426" y="540004"/>
                </a:lnTo>
                <a:lnTo>
                  <a:pt x="2802219" y="490852"/>
                </a:lnTo>
                <a:lnTo>
                  <a:pt x="2795726" y="442938"/>
                </a:lnTo>
                <a:lnTo>
                  <a:pt x="2785138" y="396450"/>
                </a:lnTo>
                <a:lnTo>
                  <a:pt x="2770644" y="351579"/>
                </a:lnTo>
                <a:lnTo>
                  <a:pt x="2752435" y="308517"/>
                </a:lnTo>
                <a:lnTo>
                  <a:pt x="2730703" y="267454"/>
                </a:lnTo>
                <a:lnTo>
                  <a:pt x="2705637" y="228580"/>
                </a:lnTo>
                <a:lnTo>
                  <a:pt x="2677429" y="192087"/>
                </a:lnTo>
                <a:lnTo>
                  <a:pt x="2646268" y="158164"/>
                </a:lnTo>
                <a:lnTo>
                  <a:pt x="2612347" y="127002"/>
                </a:lnTo>
                <a:lnTo>
                  <a:pt x="2575854" y="98793"/>
                </a:lnTo>
                <a:lnTo>
                  <a:pt x="2536981" y="73726"/>
                </a:lnTo>
                <a:lnTo>
                  <a:pt x="2495919" y="51993"/>
                </a:lnTo>
                <a:lnTo>
                  <a:pt x="2452857" y="33784"/>
                </a:lnTo>
                <a:lnTo>
                  <a:pt x="2407988" y="19289"/>
                </a:lnTo>
                <a:lnTo>
                  <a:pt x="2361500" y="8700"/>
                </a:lnTo>
                <a:lnTo>
                  <a:pt x="2313586" y="2206"/>
                </a:lnTo>
                <a:lnTo>
                  <a:pt x="2264435" y="0"/>
                </a:lnTo>
                <a:close/>
              </a:path>
            </a:pathLst>
          </a:custGeom>
          <a:solidFill>
            <a:srgbClr val="4457A6"/>
          </a:solidFill>
        </p:spPr>
        <p:txBody>
          <a:bodyPr wrap="square" lIns="0" tIns="0" rIns="0" bIns="0" rtlCol="0"/>
          <a:lstStyle/>
          <a:p>
            <a:pPr algn="l"/>
            <a:endParaRPr sz="952"/>
          </a:p>
        </p:txBody>
      </p:sp>
      <p:sp>
        <p:nvSpPr>
          <p:cNvPr id="10" name="Espace réservé du texte 6">
            <a:extLst>
              <a:ext uri="{FF2B5EF4-FFF2-40B4-BE49-F238E27FC236}">
                <a16:creationId xmlns:a16="http://schemas.microsoft.com/office/drawing/2014/main" id="{C71B3EC2-3503-BF60-7899-3004FBDDDC6C}"/>
              </a:ext>
            </a:extLst>
          </p:cNvPr>
          <p:cNvSpPr>
            <a:spLocks noGrp="1"/>
          </p:cNvSpPr>
          <p:nvPr>
            <p:ph type="body" sz="quarter" idx="10" hasCustomPrompt="1"/>
          </p:nvPr>
        </p:nvSpPr>
        <p:spPr>
          <a:xfrm>
            <a:off x="809095" y="4226208"/>
            <a:ext cx="2942628" cy="1013955"/>
          </a:xfrm>
          <a:prstGeom prst="rect">
            <a:avLst/>
          </a:prstGeom>
        </p:spPr>
        <p:txBody>
          <a:bodyPr>
            <a:noAutofit/>
          </a:bodyPr>
          <a:lstStyle>
            <a:lvl1pPr marL="0" indent="0" algn="l">
              <a:buNone/>
              <a:defRPr sz="8000" b="1" i="0">
                <a:solidFill>
                  <a:srgbClr val="FAD858"/>
                </a:solidFill>
                <a:latin typeface="Montserrat" pitchFamily="2" charset="77"/>
              </a:defRPr>
            </a:lvl1pPr>
          </a:lstStyle>
          <a:p>
            <a:pPr lvl="0"/>
            <a:r>
              <a:rPr lang="fr-FR"/>
              <a:t>00</a:t>
            </a:r>
          </a:p>
        </p:txBody>
      </p:sp>
      <p:sp>
        <p:nvSpPr>
          <p:cNvPr id="11" name="Espace réservé du texte 12">
            <a:extLst>
              <a:ext uri="{FF2B5EF4-FFF2-40B4-BE49-F238E27FC236}">
                <a16:creationId xmlns:a16="http://schemas.microsoft.com/office/drawing/2014/main" id="{796CB0BE-13E6-85F8-E48B-70D6DF39333C}"/>
              </a:ext>
            </a:extLst>
          </p:cNvPr>
          <p:cNvSpPr>
            <a:spLocks noGrp="1"/>
          </p:cNvSpPr>
          <p:nvPr>
            <p:ph type="body" sz="quarter" idx="11" hasCustomPrompt="1"/>
          </p:nvPr>
        </p:nvSpPr>
        <p:spPr>
          <a:xfrm>
            <a:off x="809096" y="5317800"/>
            <a:ext cx="2942627" cy="1332300"/>
          </a:xfrm>
          <a:prstGeom prst="rect">
            <a:avLst/>
          </a:prstGeom>
        </p:spPr>
        <p:txBody>
          <a:bodyPr>
            <a:normAutofit/>
          </a:bodyPr>
          <a:lstStyle>
            <a:lvl1pPr marL="0" indent="0">
              <a:buNone/>
              <a:defRPr sz="2800" b="1" i="0">
                <a:solidFill>
                  <a:schemeClr val="bg1"/>
                </a:solidFill>
                <a:latin typeface="Montserrat" pitchFamily="2" charset="77"/>
              </a:defRPr>
            </a:lvl1pPr>
          </a:lstStyle>
          <a:p>
            <a:pPr lvl="0"/>
            <a:r>
              <a:rPr lang="fr-FR"/>
              <a:t>Cliquez pour ajouter un titre </a:t>
            </a:r>
          </a:p>
        </p:txBody>
      </p:sp>
    </p:spTree>
    <p:extLst>
      <p:ext uri="{BB962C8B-B14F-4D97-AF65-F5344CB8AC3E}">
        <p14:creationId xmlns:p14="http://schemas.microsoft.com/office/powerpoint/2010/main" val="3413959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11369049" cy="5584466"/>
          </a:xfrm>
        </p:spPr>
        <p:txBody>
          <a:bodyPr>
            <a:normAutofit/>
          </a:bodyPr>
          <a:lstStyle>
            <a:lvl1pPr marL="228600" indent="-228600">
              <a:buClr>
                <a:schemeClr val="tx2"/>
              </a:buClr>
              <a:buFont typeface="Wingdings" panose="05000000000000000000" pitchFamily="2" charset="2"/>
              <a:buChar char="§"/>
              <a:defRPr sz="1400">
                <a:solidFill>
                  <a:schemeClr val="accent3"/>
                </a:solidFill>
              </a:defRPr>
            </a:lvl1pPr>
            <a:lvl2pPr marL="685800" indent="-228600">
              <a:buClr>
                <a:schemeClr val="tx2"/>
              </a:buClr>
              <a:buFont typeface="Wingdings" panose="05000000000000000000" pitchFamily="2" charset="2"/>
              <a:buChar char="ü"/>
              <a:defRPr sz="1400">
                <a:solidFill>
                  <a:schemeClr val="accent3"/>
                </a:solidFill>
              </a:defRPr>
            </a:lvl2pPr>
            <a:lvl3pPr>
              <a:buClr>
                <a:schemeClr val="tx2"/>
              </a:buClr>
              <a:defRPr sz="1400">
                <a:solidFill>
                  <a:schemeClr val="accent3"/>
                </a:solidFill>
              </a:defRPr>
            </a:lvl3pPr>
            <a:lvl4pPr marL="1600200" indent="-228600">
              <a:buClr>
                <a:schemeClr val="tx2"/>
              </a:buClr>
              <a:buFont typeface="Courier New" panose="02070309020205020404" pitchFamily="49" charset="0"/>
              <a:buChar char="o"/>
              <a:defRPr sz="1400">
                <a:solidFill>
                  <a:schemeClr val="accent3"/>
                </a:solidFill>
              </a:defRPr>
            </a:lvl4pPr>
            <a:lvl5pPr marL="2114550" indent="-285750">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71821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347822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ayo Corporate">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8547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s client">
    <p:spTree>
      <p:nvGrpSpPr>
        <p:cNvPr id="1" name=""/>
        <p:cNvGrpSpPr/>
        <p:nvPr/>
      </p:nvGrpSpPr>
      <p:grpSpPr>
        <a:xfrm>
          <a:off x="0" y="0"/>
          <a:ext cx="0" cy="0"/>
          <a:chOff x="0" y="0"/>
          <a:chExt cx="0" cy="0"/>
        </a:xfrm>
      </p:grpSpPr>
      <p:pic>
        <p:nvPicPr>
          <p:cNvPr id="3" name="Image 2" descr="Une image contenant tissu, blanc, capture d’écran, motif&#10;&#10;Description générée automatiquement">
            <a:extLst>
              <a:ext uri="{FF2B5EF4-FFF2-40B4-BE49-F238E27FC236}">
                <a16:creationId xmlns:a16="http://schemas.microsoft.com/office/drawing/2014/main" id="{570F0173-3BCB-BCF9-1A83-A1F01DB3AFBA}"/>
              </a:ext>
            </a:extLst>
          </p:cNvPr>
          <p:cNvPicPr>
            <a:picLocks noChangeAspect="1"/>
          </p:cNvPicPr>
          <p:nvPr userDrawn="1"/>
        </p:nvPicPr>
        <p:blipFill>
          <a:blip r:embed="rId2">
            <a:alphaModFix amt="60000"/>
            <a:extLst>
              <a:ext uri="{28A0092B-C50C-407E-A947-70E740481C1C}">
                <a14:useLocalDpi xmlns:a14="http://schemas.microsoft.com/office/drawing/2010/main" val="0"/>
              </a:ext>
            </a:extLst>
          </a:blip>
          <a:stretch>
            <a:fillRect/>
          </a:stretch>
        </p:blipFill>
        <p:spPr>
          <a:xfrm>
            <a:off x="3284" y="0"/>
            <a:ext cx="12189797" cy="6858000"/>
          </a:xfrm>
          <a:prstGeom prst="rect">
            <a:avLst/>
          </a:prstGeom>
        </p:spPr>
      </p:pic>
      <p:sp>
        <p:nvSpPr>
          <p:cNvPr id="4" name="Rectangle 3">
            <a:extLst>
              <a:ext uri="{FF2B5EF4-FFF2-40B4-BE49-F238E27FC236}">
                <a16:creationId xmlns:a16="http://schemas.microsoft.com/office/drawing/2014/main" id="{FCFA871F-E2D5-A8C3-90CA-C14977151873}"/>
              </a:ext>
            </a:extLst>
          </p:cNvPr>
          <p:cNvSpPr/>
          <p:nvPr userDrawn="1"/>
        </p:nvSpPr>
        <p:spPr>
          <a:xfrm>
            <a:off x="0" y="0"/>
            <a:ext cx="12192000" cy="6858000"/>
          </a:xfrm>
          <a:prstGeom prst="rect">
            <a:avLst/>
          </a:prstGeom>
          <a:noFill/>
          <a:ln w="127000" cmpd="sng">
            <a:gradFill>
              <a:gsLst>
                <a:gs pos="0">
                  <a:schemeClr val="accent1">
                    <a:lumMod val="5000"/>
                    <a:lumOff val="95000"/>
                  </a:schemeClr>
                </a:gs>
                <a:gs pos="49000">
                  <a:schemeClr val="tx2"/>
                </a:gs>
              </a:gsLst>
              <a:lin ang="5400000" scaled="1"/>
            </a:gradFill>
            <a:extLst>
              <a:ext uri="{C807C97D-BFC1-408E-A445-0C87EB9F89A2}">
                <ask:lineSketchStyleProps xmlns:ask="http://schemas.microsoft.com/office/drawing/2018/sketchyshapes" sd="1219033472">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extrusionOk="0">
                        <a:moveTo>
                          <a:pt x="0" y="0"/>
                        </a:moveTo>
                        <a:cubicBezTo>
                          <a:pt x="4137690" y="118645"/>
                          <a:pt x="7294484" y="116012"/>
                          <a:pt x="12192000" y="0"/>
                        </a:cubicBezTo>
                        <a:cubicBezTo>
                          <a:pt x="12059118" y="1167935"/>
                          <a:pt x="12276951" y="5720177"/>
                          <a:pt x="12192000" y="6858000"/>
                        </a:cubicBezTo>
                        <a:cubicBezTo>
                          <a:pt x="10871685" y="6992600"/>
                          <a:pt x="5389075" y="6700804"/>
                          <a:pt x="0" y="6858000"/>
                        </a:cubicBezTo>
                        <a:cubicBezTo>
                          <a:pt x="-20187" y="5183322"/>
                          <a:pt x="-152480" y="85712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bg object 16">
            <a:extLst>
              <a:ext uri="{FF2B5EF4-FFF2-40B4-BE49-F238E27FC236}">
                <a16:creationId xmlns:a16="http://schemas.microsoft.com/office/drawing/2014/main" id="{D7262148-A930-7C2E-6412-BEC0B37D944E}"/>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Tree>
    <p:extLst>
      <p:ext uri="{BB962C8B-B14F-4D97-AF65-F5344CB8AC3E}">
        <p14:creationId xmlns:p14="http://schemas.microsoft.com/office/powerpoint/2010/main" val="2038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ésentation d'écran 1">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F65F5A8-9BA6-AFE1-E591-A4A4A6DA81CB}"/>
              </a:ext>
            </a:extLst>
          </p:cNvPr>
          <p:cNvSpPr>
            <a:spLocks noGrp="1"/>
          </p:cNvSpPr>
          <p:nvPr>
            <p:ph idx="1"/>
          </p:nvPr>
        </p:nvSpPr>
        <p:spPr>
          <a:xfrm>
            <a:off x="329242" y="833587"/>
            <a:ext cx="6011173" cy="5584466"/>
          </a:xfrm>
        </p:spPr>
        <p:txBody>
          <a:bodyPr>
            <a:normAutofit/>
          </a:bodyPr>
          <a:lstStyle>
            <a:lvl1pPr marL="228600" indent="-228600" algn="just">
              <a:buClr>
                <a:schemeClr val="tx2"/>
              </a:buClr>
              <a:buFont typeface="Wingdings" panose="05000000000000000000" pitchFamily="2" charset="2"/>
              <a:buChar char="§"/>
              <a:defRPr sz="1400">
                <a:solidFill>
                  <a:schemeClr val="accent3"/>
                </a:solidFill>
              </a:defRPr>
            </a:lvl1pPr>
            <a:lvl2pPr marL="685800" indent="-228600" algn="just">
              <a:buClr>
                <a:schemeClr val="tx2"/>
              </a:buClr>
              <a:buFont typeface="Wingdings" panose="05000000000000000000" pitchFamily="2" charset="2"/>
              <a:buChar char="ü"/>
              <a:defRPr sz="1400">
                <a:solidFill>
                  <a:schemeClr val="accent3"/>
                </a:solidFill>
              </a:defRPr>
            </a:lvl2pPr>
            <a:lvl3pPr algn="just">
              <a:buClr>
                <a:schemeClr val="tx2"/>
              </a:buClr>
              <a:defRPr sz="1400">
                <a:solidFill>
                  <a:schemeClr val="accent3"/>
                </a:solidFill>
              </a:defRPr>
            </a:lvl3pPr>
            <a:lvl4pPr marL="1600200" indent="-228600" algn="just">
              <a:buClr>
                <a:schemeClr val="tx2"/>
              </a:buClr>
              <a:buFont typeface="Courier New" panose="02070309020205020404" pitchFamily="49" charset="0"/>
              <a:buChar char="o"/>
              <a:defRPr sz="1400">
                <a:solidFill>
                  <a:schemeClr val="accent3"/>
                </a:solidFill>
              </a:defRPr>
            </a:lvl4pPr>
            <a:lvl5pPr marL="2057400" indent="-228600" algn="just">
              <a:buClr>
                <a:schemeClr val="tx2"/>
              </a:buClr>
              <a:buFont typeface="Wingdings" panose="05000000000000000000" pitchFamily="2" charset="2"/>
              <a:buChar char="Ø"/>
              <a:defRPr sz="1400">
                <a:solidFill>
                  <a:schemeClr val="accent3"/>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Rectangle 7">
            <a:extLst>
              <a:ext uri="{FF2B5EF4-FFF2-40B4-BE49-F238E27FC236}">
                <a16:creationId xmlns:a16="http://schemas.microsoft.com/office/drawing/2014/main" id="{AF6E8827-0948-A332-85D0-73CEEB822FED}"/>
              </a:ext>
            </a:extLst>
          </p:cNvPr>
          <p:cNvSpPr/>
          <p:nvPr userDrawn="1"/>
        </p:nvSpPr>
        <p:spPr>
          <a:xfrm>
            <a:off x="266175" y="230188"/>
            <a:ext cx="10076897" cy="450849"/>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24"/>
          </a:p>
        </p:txBody>
      </p:sp>
      <p:sp>
        <p:nvSpPr>
          <p:cNvPr id="2" name="Titre 1">
            <a:extLst>
              <a:ext uri="{FF2B5EF4-FFF2-40B4-BE49-F238E27FC236}">
                <a16:creationId xmlns:a16="http://schemas.microsoft.com/office/drawing/2014/main" id="{40121DCD-7497-838F-1A84-B0307CE46E4F}"/>
              </a:ext>
            </a:extLst>
          </p:cNvPr>
          <p:cNvSpPr>
            <a:spLocks noGrp="1"/>
          </p:cNvSpPr>
          <p:nvPr>
            <p:ph type="title"/>
          </p:nvPr>
        </p:nvSpPr>
        <p:spPr>
          <a:xfrm>
            <a:off x="329242" y="296863"/>
            <a:ext cx="9849928" cy="315912"/>
          </a:xfrm>
        </p:spPr>
        <p:txBody>
          <a:bodyPr>
            <a:noAutofit/>
          </a:bodyPr>
          <a:lstStyle>
            <a:lvl1pPr>
              <a:defRPr sz="2400" cap="small" baseline="0">
                <a:solidFill>
                  <a:schemeClr val="bg1"/>
                </a:solidFill>
              </a:defRPr>
            </a:lvl1pPr>
          </a:lstStyle>
          <a:p>
            <a:r>
              <a:rPr lang="fr-FR"/>
              <a:t>Modifiez le style du titre</a:t>
            </a:r>
          </a:p>
        </p:txBody>
      </p:sp>
      <p:pic>
        <p:nvPicPr>
          <p:cNvPr id="10" name="Image 9" descr="Une image contenant texte, Police, capture d’écran, Graphique&#10;&#10;Description générée automatiquement">
            <a:extLst>
              <a:ext uri="{FF2B5EF4-FFF2-40B4-BE49-F238E27FC236}">
                <a16:creationId xmlns:a16="http://schemas.microsoft.com/office/drawing/2014/main" id="{F5AA3AB6-4225-111E-8C45-9039D916FD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61183" y="230187"/>
            <a:ext cx="937109" cy="450849"/>
          </a:xfrm>
          <a:prstGeom prst="rect">
            <a:avLst/>
          </a:prstGeom>
        </p:spPr>
      </p:pic>
      <p:sp>
        <p:nvSpPr>
          <p:cNvPr id="11" name="bg object 16">
            <a:extLst>
              <a:ext uri="{FF2B5EF4-FFF2-40B4-BE49-F238E27FC236}">
                <a16:creationId xmlns:a16="http://schemas.microsoft.com/office/drawing/2014/main" id="{3FB873AE-2C64-5557-11A6-DBDFCE7C7D9B}"/>
              </a:ext>
            </a:extLst>
          </p:cNvPr>
          <p:cNvSpPr/>
          <p:nvPr userDrawn="1"/>
        </p:nvSpPr>
        <p:spPr>
          <a:xfrm>
            <a:off x="0" y="6561137"/>
            <a:ext cx="12192000" cy="296863"/>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224"/>
          </a:p>
        </p:txBody>
      </p:sp>
      <p:sp>
        <p:nvSpPr>
          <p:cNvPr id="5" name="Espace réservé du pied de page 4">
            <a:extLst>
              <a:ext uri="{FF2B5EF4-FFF2-40B4-BE49-F238E27FC236}">
                <a16:creationId xmlns:a16="http://schemas.microsoft.com/office/drawing/2014/main" id="{73FDCD83-DEAF-63CD-0BEB-5FF70C2E25C4}"/>
              </a:ext>
            </a:extLst>
          </p:cNvPr>
          <p:cNvSpPr>
            <a:spLocks noGrp="1"/>
          </p:cNvSpPr>
          <p:nvPr>
            <p:ph type="ftr" sz="quarter" idx="11"/>
          </p:nvPr>
        </p:nvSpPr>
        <p:spPr>
          <a:xfrm>
            <a:off x="7089059" y="6602728"/>
            <a:ext cx="4114800" cy="213681"/>
          </a:xfrm>
        </p:spPr>
        <p:txBody>
          <a:bodyPr/>
          <a:lstStyle>
            <a:lvl1pPr algn="r">
              <a:defRPr sz="1100">
                <a:solidFill>
                  <a:schemeClr val="bg1"/>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7BA9F15A-B018-7C12-1D2B-E74688EEF946}"/>
              </a:ext>
            </a:extLst>
          </p:cNvPr>
          <p:cNvSpPr>
            <a:spLocks noGrp="1"/>
          </p:cNvSpPr>
          <p:nvPr>
            <p:ph type="sldNum" sz="quarter" idx="12"/>
          </p:nvPr>
        </p:nvSpPr>
        <p:spPr>
          <a:xfrm>
            <a:off x="11229737" y="6594475"/>
            <a:ext cx="907211" cy="230187"/>
          </a:xfrm>
        </p:spPr>
        <p:txBody>
          <a:bodyPr/>
          <a:lstStyle>
            <a:lvl1pPr>
              <a:defRPr sz="1100">
                <a:solidFill>
                  <a:schemeClr val="bg1"/>
                </a:solidFill>
              </a:defRPr>
            </a:lvl1pPr>
          </a:lstStyle>
          <a:p>
            <a:fld id="{A3F27BBA-4D83-4328-89D5-33DD4CE0FCA4}" type="slidenum">
              <a:rPr lang="fr-FR" smtClean="0"/>
              <a:pPr/>
              <a:t>‹N°›</a:t>
            </a:fld>
            <a:endParaRPr lang="fr-FR"/>
          </a:p>
        </p:txBody>
      </p:sp>
      <p:sp>
        <p:nvSpPr>
          <p:cNvPr id="4" name="Rectangle 3">
            <a:extLst>
              <a:ext uri="{FF2B5EF4-FFF2-40B4-BE49-F238E27FC236}">
                <a16:creationId xmlns:a16="http://schemas.microsoft.com/office/drawing/2014/main" id="{73F339EC-F99F-AB27-851A-ABC74CBB126A}"/>
              </a:ext>
            </a:extLst>
          </p:cNvPr>
          <p:cNvSpPr/>
          <p:nvPr userDrawn="1"/>
        </p:nvSpPr>
        <p:spPr>
          <a:xfrm>
            <a:off x="6631858" y="824120"/>
            <a:ext cx="5307099" cy="5593933"/>
          </a:xfrm>
          <a:prstGeom prst="rect">
            <a:avLst/>
          </a:prstGeom>
          <a:solidFill>
            <a:schemeClr val="tx2">
              <a:lumMod val="20000"/>
              <a:lumOff val="80000"/>
            </a:schemeClr>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54362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2" name="Image 1">
            <a:extLst>
              <a:ext uri="{FF2B5EF4-FFF2-40B4-BE49-F238E27FC236}">
                <a16:creationId xmlns:a16="http://schemas.microsoft.com/office/drawing/2014/main" id="{6F5B2F13-4D50-5FB5-C514-0455627C7236}"/>
              </a:ext>
            </a:extLst>
          </p:cNvPr>
          <p:cNvPicPr>
            <a:picLocks noChangeAspect="1"/>
          </p:cNvPicPr>
          <p:nvPr userDrawn="1"/>
        </p:nvPicPr>
        <p:blipFill>
          <a:blip r:embed="rId3"/>
          <a:stretch>
            <a:fillRect/>
          </a:stretch>
        </p:blipFill>
        <p:spPr>
          <a:xfrm>
            <a:off x="52754" y="6547436"/>
            <a:ext cx="816749" cy="310564"/>
          </a:xfrm>
          <a:prstGeom prst="rect">
            <a:avLst/>
          </a:prstGeom>
        </p:spPr>
      </p:pic>
    </p:spTree>
    <p:extLst>
      <p:ext uri="{BB962C8B-B14F-4D97-AF65-F5344CB8AC3E}">
        <p14:creationId xmlns:p14="http://schemas.microsoft.com/office/powerpoint/2010/main" val="1134181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9F8D79-6A8D-5A64-A45B-6B4625EB519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3A52D5C-5649-0921-DBFA-0D11695E30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EEE8F5A9-8D0E-A17D-373C-AC94C6E99295}"/>
              </a:ext>
            </a:extLst>
          </p:cNvPr>
          <p:cNvSpPr>
            <a:spLocks noGrp="1"/>
          </p:cNvSpPr>
          <p:nvPr>
            <p:ph type="dt" sz="half" idx="10"/>
          </p:nvPr>
        </p:nvSpPr>
        <p:spPr/>
        <p:txBody>
          <a:body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374F785A-D64B-2894-16BB-5E257B23C4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584FD60-6F07-C8D2-11D8-6D5DBCD557AE}"/>
              </a:ext>
            </a:extLst>
          </p:cNvPr>
          <p:cNvSpPr>
            <a:spLocks noGrp="1"/>
          </p:cNvSpPr>
          <p:nvPr>
            <p:ph type="sldNum" sz="quarter" idx="12"/>
          </p:nvPr>
        </p:nvSpPr>
        <p:spPr/>
        <p:txBody>
          <a:bodyPr/>
          <a:lstStyle/>
          <a:p>
            <a:fld id="{28932CDA-5E6C-4493-AF8F-F0FBE80D9455}" type="slidenum">
              <a:rPr lang="fr-FR" smtClean="0"/>
              <a:t>‹N°›</a:t>
            </a:fld>
            <a:endParaRPr lang="fr-FR"/>
          </a:p>
        </p:txBody>
      </p:sp>
    </p:spTree>
    <p:extLst>
      <p:ext uri="{BB962C8B-B14F-4D97-AF65-F5344CB8AC3E}">
        <p14:creationId xmlns:p14="http://schemas.microsoft.com/office/powerpoint/2010/main" val="3303620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7C3429-58D7-DDBF-C47B-D680F8A81C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C236454-45FC-0FDE-82CC-3BA8CD2213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C69C31-8BED-57D2-4135-F2AADEA7B3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2DAD611-A9D7-DCB1-D4D2-69958AABBA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Harmonie Delivery Suite – 2024</a:t>
            </a:r>
          </a:p>
        </p:txBody>
      </p:sp>
      <p:sp>
        <p:nvSpPr>
          <p:cNvPr id="6" name="Espace réservé du numéro de diapositive 5">
            <a:extLst>
              <a:ext uri="{FF2B5EF4-FFF2-40B4-BE49-F238E27FC236}">
                <a16:creationId xmlns:a16="http://schemas.microsoft.com/office/drawing/2014/main" id="{1A25A81A-82FD-A83C-9FA3-852CFB4AA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27BBA-4D83-4328-89D5-33DD4CE0FCA4}" type="slidenum">
              <a:rPr lang="fr-FR" smtClean="0"/>
              <a:t>‹N°›</a:t>
            </a:fld>
            <a:endParaRPr lang="fr-FR"/>
          </a:p>
        </p:txBody>
      </p:sp>
    </p:spTree>
    <p:extLst>
      <p:ext uri="{BB962C8B-B14F-4D97-AF65-F5344CB8AC3E}">
        <p14:creationId xmlns:p14="http://schemas.microsoft.com/office/powerpoint/2010/main" val="16431582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3" r:id="rId4"/>
    <p:sldLayoutId id="2147483659" r:id="rId5"/>
    <p:sldLayoutId id="2147483661" r:id="rId6"/>
    <p:sldLayoutId id="2147483652" r:id="rId7"/>
    <p:sldLayoutId id="2147483674"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4048743-BF29-D2C4-596F-6A90251B2A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E3A4744-565D-6D60-668D-D5B4691D52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D04479-2FBC-4DAC-CEE8-72F0692303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EAD571-5FDA-4FBA-B872-309C71C08336}" type="datetimeFigureOut">
              <a:rPr lang="fr-FR" smtClean="0"/>
              <a:t>25/02/2026</a:t>
            </a:fld>
            <a:endParaRPr lang="fr-FR"/>
          </a:p>
        </p:txBody>
      </p:sp>
      <p:sp>
        <p:nvSpPr>
          <p:cNvPr id="5" name="Espace réservé du pied de page 4">
            <a:extLst>
              <a:ext uri="{FF2B5EF4-FFF2-40B4-BE49-F238E27FC236}">
                <a16:creationId xmlns:a16="http://schemas.microsoft.com/office/drawing/2014/main" id="{6053226A-D618-258B-5914-AA1F00889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227FE3F-72CB-C779-745C-79C9A0AD5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8932CDA-5E6C-4493-AF8F-F0FBE80D9455}" type="slidenum">
              <a:rPr lang="fr-FR" smtClean="0"/>
              <a:t>‹N°›</a:t>
            </a:fld>
            <a:endParaRPr lang="fr-FR"/>
          </a:p>
        </p:txBody>
      </p:sp>
    </p:spTree>
    <p:extLst>
      <p:ext uri="{BB962C8B-B14F-4D97-AF65-F5344CB8AC3E}">
        <p14:creationId xmlns:p14="http://schemas.microsoft.com/office/powerpoint/2010/main" val="262795055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AB24EBF-6D26-B568-6477-89618730BD6B}"/>
              </a:ext>
            </a:extLst>
          </p:cNvPr>
          <p:cNvSpPr>
            <a:spLocks noGrp="1"/>
          </p:cNvSpPr>
          <p:nvPr>
            <p:ph type="title"/>
          </p:nvPr>
        </p:nvSpPr>
        <p:spPr>
          <a:xfrm>
            <a:off x="164497" y="1422460"/>
            <a:ext cx="11863005" cy="1325563"/>
          </a:xfrm>
        </p:spPr>
        <p:txBody>
          <a:bodyPr>
            <a:normAutofit/>
          </a:bodyPr>
          <a:lstStyle/>
          <a:p>
            <a:r>
              <a:rPr lang="fr-FR" dirty="0"/>
              <a:t>Imprimante PC45 T – Honeywell </a:t>
            </a:r>
          </a:p>
        </p:txBody>
      </p:sp>
      <p:pic>
        <p:nvPicPr>
          <p:cNvPr id="2" name="Image 1">
            <a:extLst>
              <a:ext uri="{FF2B5EF4-FFF2-40B4-BE49-F238E27FC236}">
                <a16:creationId xmlns:a16="http://schemas.microsoft.com/office/drawing/2014/main" id="{598C08C5-5AA9-DA19-01B0-46D527944126}"/>
              </a:ext>
            </a:extLst>
          </p:cNvPr>
          <p:cNvPicPr>
            <a:picLocks noChangeAspect="1"/>
          </p:cNvPicPr>
          <p:nvPr/>
        </p:nvPicPr>
        <p:blipFill>
          <a:blip r:embed="rId2"/>
          <a:stretch>
            <a:fillRect/>
          </a:stretch>
        </p:blipFill>
        <p:spPr>
          <a:xfrm>
            <a:off x="9025128" y="2439660"/>
            <a:ext cx="3166872" cy="2868622"/>
          </a:xfrm>
          <a:prstGeom prst="rect">
            <a:avLst/>
          </a:prstGeom>
        </p:spPr>
      </p:pic>
    </p:spTree>
    <p:extLst>
      <p:ext uri="{BB962C8B-B14F-4D97-AF65-F5344CB8AC3E}">
        <p14:creationId xmlns:p14="http://schemas.microsoft.com/office/powerpoint/2010/main" val="199330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1AB8D-EE8F-43D7-41BC-505EC1F895E3}"/>
            </a:ext>
          </a:extLst>
        </p:cNvPr>
        <p:cNvGrpSpPr/>
        <p:nvPr/>
      </p:nvGrpSpPr>
      <p:grpSpPr>
        <a:xfrm>
          <a:off x="0" y="0"/>
          <a:ext cx="0" cy="0"/>
          <a:chOff x="0" y="0"/>
          <a:chExt cx="0" cy="0"/>
        </a:xfrm>
      </p:grpSpPr>
      <p:sp>
        <p:nvSpPr>
          <p:cNvPr id="6" name="Titre 4">
            <a:extLst>
              <a:ext uri="{FF2B5EF4-FFF2-40B4-BE49-F238E27FC236}">
                <a16:creationId xmlns:a16="http://schemas.microsoft.com/office/drawing/2014/main" id="{629842BA-1567-F474-5A87-939D1EB78083}"/>
              </a:ext>
            </a:extLst>
          </p:cNvPr>
          <p:cNvSpPr>
            <a:spLocks noGrp="1"/>
          </p:cNvSpPr>
          <p:nvPr>
            <p:ph type="ctrTitle"/>
          </p:nvPr>
        </p:nvSpPr>
        <p:spPr>
          <a:xfrm>
            <a:off x="233083" y="223415"/>
            <a:ext cx="10054495" cy="326436"/>
          </a:xfrm>
        </p:spPr>
        <p:txBody>
          <a:bodyPr/>
          <a:lstStyle/>
          <a:p>
            <a:r>
              <a:rPr lang="fr-FR" dirty="0"/>
              <a:t>Imprimante PC45 T – Honeywell </a:t>
            </a:r>
          </a:p>
        </p:txBody>
      </p:sp>
      <p:sp>
        <p:nvSpPr>
          <p:cNvPr id="5" name="ZoneTexte 5">
            <a:extLst>
              <a:ext uri="{FF2B5EF4-FFF2-40B4-BE49-F238E27FC236}">
                <a16:creationId xmlns:a16="http://schemas.microsoft.com/office/drawing/2014/main" id="{741F9B4B-3385-8680-2EFE-6D338FD2E134}"/>
              </a:ext>
            </a:extLst>
          </p:cNvPr>
          <p:cNvSpPr txBox="1">
            <a:spLocks noChangeArrowheads="1"/>
          </p:cNvSpPr>
          <p:nvPr/>
        </p:nvSpPr>
        <p:spPr bwMode="auto">
          <a:xfrm>
            <a:off x="174928" y="901864"/>
            <a:ext cx="11354463" cy="505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629" tIns="33815" rIns="67629" bIns="33815" anchor="t">
            <a:spAutoFit/>
          </a:bodyPr>
          <a:lstStyle>
            <a:lvl1pPr eaLnBrk="0" hangingPunct="0">
              <a:defRPr sz="2400" b="1">
                <a:solidFill>
                  <a:schemeClr val="tx1"/>
                </a:solidFill>
                <a:latin typeface="Arial" pitchFamily="34" charset="0"/>
              </a:defRPr>
            </a:lvl1pPr>
            <a:lvl2pPr marL="742950" indent="-285750" eaLnBrk="0" hangingPunct="0">
              <a:defRPr sz="2400" b="1">
                <a:solidFill>
                  <a:schemeClr val="tx1"/>
                </a:solidFill>
                <a:latin typeface="Arial" pitchFamily="34" charset="0"/>
              </a:defRPr>
            </a:lvl2pPr>
            <a:lvl3pPr marL="1143000" indent="-228600" eaLnBrk="0" hangingPunct="0">
              <a:defRPr sz="2400" b="1">
                <a:solidFill>
                  <a:schemeClr val="tx1"/>
                </a:solidFill>
                <a:latin typeface="Arial" pitchFamily="34" charset="0"/>
              </a:defRPr>
            </a:lvl3pPr>
            <a:lvl4pPr marL="1600200" indent="-228600" eaLnBrk="0" hangingPunct="0">
              <a:defRPr sz="2400" b="1">
                <a:solidFill>
                  <a:schemeClr val="tx1"/>
                </a:solidFill>
                <a:latin typeface="Arial" pitchFamily="34" charset="0"/>
              </a:defRPr>
            </a:lvl4pPr>
            <a:lvl5pPr marL="2057400" indent="-228600" eaLnBrk="0" hangingPunct="0">
              <a:defRPr sz="2400" b="1">
                <a:solidFill>
                  <a:schemeClr val="tx1"/>
                </a:solidFill>
                <a:latin typeface="Arial" pitchFamily="34" charset="0"/>
              </a:defRPr>
            </a:lvl5pPr>
            <a:lvl6pPr marL="2514600" indent="-228600" eaLnBrk="0" fontAlgn="base" hangingPunct="0">
              <a:spcBef>
                <a:spcPct val="0"/>
              </a:spcBef>
              <a:spcAft>
                <a:spcPct val="0"/>
              </a:spcAft>
              <a:defRPr sz="2400" b="1">
                <a:solidFill>
                  <a:schemeClr val="tx1"/>
                </a:solidFill>
                <a:latin typeface="Arial" pitchFamily="34" charset="0"/>
              </a:defRPr>
            </a:lvl6pPr>
            <a:lvl7pPr marL="2971800" indent="-228600" eaLnBrk="0" fontAlgn="base" hangingPunct="0">
              <a:spcBef>
                <a:spcPct val="0"/>
              </a:spcBef>
              <a:spcAft>
                <a:spcPct val="0"/>
              </a:spcAft>
              <a:defRPr sz="2400" b="1">
                <a:solidFill>
                  <a:schemeClr val="tx1"/>
                </a:solidFill>
                <a:latin typeface="Arial" pitchFamily="34" charset="0"/>
              </a:defRPr>
            </a:lvl7pPr>
            <a:lvl8pPr marL="3429000" indent="-228600" eaLnBrk="0" fontAlgn="base" hangingPunct="0">
              <a:spcBef>
                <a:spcPct val="0"/>
              </a:spcBef>
              <a:spcAft>
                <a:spcPct val="0"/>
              </a:spcAft>
              <a:defRPr sz="2400" b="1">
                <a:solidFill>
                  <a:schemeClr val="tx1"/>
                </a:solidFill>
                <a:latin typeface="Arial" pitchFamily="34" charset="0"/>
              </a:defRPr>
            </a:lvl8pPr>
            <a:lvl9pPr marL="3886200" indent="-228600" eaLnBrk="0" fontAlgn="base" hangingPunct="0">
              <a:spcBef>
                <a:spcPct val="0"/>
              </a:spcBef>
              <a:spcAft>
                <a:spcPct val="0"/>
              </a:spcAft>
              <a:defRPr sz="2400" b="1">
                <a:solidFill>
                  <a:schemeClr val="tx1"/>
                </a:solidFill>
                <a:latin typeface="Arial" pitchFamily="34" charset="0"/>
              </a:defRPr>
            </a:lvl9pPr>
          </a:lstStyle>
          <a:p>
            <a:pPr algn="just">
              <a:buClr>
                <a:srgbClr val="4D539D"/>
              </a:buClr>
            </a:pPr>
            <a:r>
              <a:rPr lang="fr-FR" sz="1200" dirty="0">
                <a:solidFill>
                  <a:srgbClr val="464C9C"/>
                </a:solidFill>
                <a:latin typeface="Arial"/>
                <a:cs typeface="Arial"/>
              </a:rPr>
              <a:t>La Honeywell PC45t est une imprimante industrielle de transfert thermique conçue pour les environnements de production, logistique et d’entreposage exigeants. S’appuyant sur l’expertise Honeywell en impression industrielle, elle combine performances élevées, connectivité avancée et simplicité d’utilisation, tout en garantissant une qualité d’impression constante pour les applications critiques.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Design premium et interface tactile intuitive :</a:t>
            </a:r>
            <a:r>
              <a:rPr lang="fr-FR" sz="1200" b="0" dirty="0">
                <a:solidFill>
                  <a:srgbClr val="59596B"/>
                </a:solidFill>
                <a:latin typeface="Arial"/>
                <a:cs typeface="Arial"/>
              </a:rPr>
              <a:t>la PC45t est équipée d’un large écran tactile LCD couleur de 3,5 pouces, offrant une navigation fluide et intuitive. Cette interface permet une configuration rapide, un contrôle précis des paramètres d’impression et une gestion simplifiée des rubans et consommables.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Performances d’impression de pointe :</a:t>
            </a:r>
            <a:r>
              <a:rPr lang="fr-FR" sz="1200" b="0" dirty="0">
                <a:solidFill>
                  <a:srgbClr val="59596B"/>
                </a:solidFill>
                <a:latin typeface="Arial"/>
                <a:cs typeface="Arial"/>
              </a:rPr>
              <a:t>capable d’imprimer jusqu’à 300 dpi à une vitesse atteignant 8 pouces par seconde, la PC45t délivre des étiquettes d’une netteté exceptionnelle. Elle est parfaitement adaptée aux étiquettes durables exposées à des environnements industriels exigeants.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Gestion centralisée avec Printer Edge™ :</a:t>
            </a:r>
            <a:r>
              <a:rPr lang="fr-FR" sz="1200" b="0" dirty="0">
                <a:solidFill>
                  <a:srgbClr val="59596B"/>
                </a:solidFill>
                <a:latin typeface="Arial"/>
                <a:cs typeface="Arial"/>
              </a:rPr>
              <a:t>la plateforme logicielle Honeywell Printer Edge™ est intégrée pour faciliter le déploiement, la configuration à distance et la sécurisation des imprimantes. Elle permet une gestion centralisée du parc tout en réduisant les coûts d’exploitation et les interventions sur site.</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Connectivité de dernière génération :</a:t>
            </a:r>
            <a:r>
              <a:rPr lang="fr-FR" sz="1200" b="0" dirty="0">
                <a:solidFill>
                  <a:srgbClr val="59596B"/>
                </a:solidFill>
                <a:latin typeface="Arial"/>
                <a:cs typeface="Arial"/>
              </a:rPr>
              <a:t>la PC45t dispose en standard du Wi-Fi 6, du Bluetooth® 5.1 LE et de l’Ethernet, assurant une communication fiable et rapide. Une option WWAN est disponible pour garantir la connectivité même dans les environnements industriels étendus ou complexes.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Intelligence et gestion avancée des rubans :</a:t>
            </a:r>
            <a:r>
              <a:rPr lang="fr-FR" sz="1200" b="0" dirty="0">
                <a:solidFill>
                  <a:srgbClr val="59596B"/>
                </a:solidFill>
                <a:latin typeface="Arial"/>
                <a:cs typeface="Arial"/>
              </a:rPr>
              <a:t>conçue pour maximiser l’autonomie, elle accepte des rubans jusqu’à 300 mètres avec mandrins de 0,5 ou 1 pouce. Des capteurs optionnels de fin de ruban et de média permettent d’anticiper les consommables et d’éviter les arrêts de production imprévus.</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Robustesse de niveau entreprise :</a:t>
            </a:r>
            <a:r>
              <a:rPr lang="fr-FR" sz="1200" b="0" dirty="0">
                <a:solidFill>
                  <a:srgbClr val="59596B"/>
                </a:solidFill>
                <a:latin typeface="Arial"/>
                <a:cs typeface="Arial"/>
              </a:rPr>
              <a:t>héritière de la fiabilité des gammes PC43, la PC45t (environ 2,7 kg) repose sur un châssis solide et stable, conçu pour supporter des cycles d’impression intensifs en environnement industriel ou logistique.</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Précision d’impression et RFID en option :</a:t>
            </a:r>
            <a:r>
              <a:rPr lang="fr-FR" sz="1200" b="0" dirty="0">
                <a:solidFill>
                  <a:srgbClr val="59596B"/>
                </a:solidFill>
                <a:latin typeface="Arial"/>
                <a:cs typeface="Arial"/>
              </a:rPr>
              <a:t>avec une précision d’enregistrement de ± 1,5 mm, la PC45t répond aux exigences des applications de traçabilité. Les capacités RFID en option en fait une solution idéale pour le marquage d’actifs critiques et la gestion avancée des flux.</a:t>
            </a:r>
          </a:p>
          <a:p>
            <a:pPr marL="285750" indent="-285750" algn="just">
              <a:buClr>
                <a:srgbClr val="4D539D"/>
              </a:buClr>
              <a:buFont typeface="Wingdings" panose="05000000000000000000" pitchFamily="2" charset="2"/>
              <a:buChar char="§"/>
            </a:pPr>
            <a:endParaRPr lang="fr-FR" sz="1200" dirty="0">
              <a:solidFill>
                <a:srgbClr val="464C9C"/>
              </a:solidFill>
              <a:latin typeface="Arial"/>
              <a:cs typeface="Arial"/>
            </a:endParaRPr>
          </a:p>
          <a:p>
            <a:pPr marL="285750" indent="-285750" algn="just">
              <a:buClr>
                <a:srgbClr val="4D539D"/>
              </a:buClr>
              <a:buFont typeface="Wingdings" panose="05000000000000000000" pitchFamily="2" charset="2"/>
              <a:buChar char="§"/>
            </a:pPr>
            <a:r>
              <a:rPr lang="fr-FR" sz="1200" dirty="0">
                <a:solidFill>
                  <a:srgbClr val="464C9C"/>
                </a:solidFill>
                <a:latin typeface="Arial"/>
                <a:cs typeface="Arial"/>
              </a:rPr>
              <a:t>Notifications sonores et visuelles claires :</a:t>
            </a:r>
            <a:r>
              <a:rPr lang="fr-FR" sz="1200" b="0" dirty="0">
                <a:solidFill>
                  <a:srgbClr val="59596B"/>
                </a:solidFill>
                <a:latin typeface="Arial"/>
                <a:cs typeface="Arial"/>
              </a:rPr>
              <a:t>un système d’alerte complet, combinant haut-parleur intégré et barre LED d’état, assure une communication immédiate avec l’opérateur et améliore la réactivité face aux événements d’impression.</a:t>
            </a:r>
            <a:endParaRPr lang="fr-FR" sz="1200" b="0" dirty="0">
              <a:solidFill>
                <a:srgbClr val="59596B"/>
              </a:solidFill>
              <a:cs typeface="Arial" pitchFamily="34" charset="0"/>
            </a:endParaRPr>
          </a:p>
        </p:txBody>
      </p:sp>
    </p:spTree>
    <p:extLst>
      <p:ext uri="{BB962C8B-B14F-4D97-AF65-F5344CB8AC3E}">
        <p14:creationId xmlns:p14="http://schemas.microsoft.com/office/powerpoint/2010/main" val="422259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4">
            <a:extLst>
              <a:ext uri="{FF2B5EF4-FFF2-40B4-BE49-F238E27FC236}">
                <a16:creationId xmlns:a16="http://schemas.microsoft.com/office/drawing/2014/main" id="{1870F751-352F-95B0-ED3C-98BC63CD4323}"/>
              </a:ext>
            </a:extLst>
          </p:cNvPr>
          <p:cNvSpPr>
            <a:spLocks noGrp="1"/>
          </p:cNvSpPr>
          <p:nvPr>
            <p:ph type="ctrTitle"/>
          </p:nvPr>
        </p:nvSpPr>
        <p:spPr>
          <a:xfrm>
            <a:off x="233083" y="220433"/>
            <a:ext cx="10054495" cy="332399"/>
          </a:xfrm>
        </p:spPr>
        <p:txBody>
          <a:bodyPr/>
          <a:lstStyle/>
          <a:p>
            <a:r>
              <a:rPr lang="fr-FR" sz="2350" dirty="0">
                <a:latin typeface="Arial"/>
                <a:cs typeface="Arial"/>
              </a:rPr>
              <a:t>Caractéristiques – </a:t>
            </a:r>
            <a:r>
              <a:rPr lang="fr-FR" dirty="0"/>
              <a:t>PC45 T – Honeywell </a:t>
            </a:r>
          </a:p>
        </p:txBody>
      </p:sp>
      <p:sp>
        <p:nvSpPr>
          <p:cNvPr id="4" name="ZoneTexte 3">
            <a:extLst>
              <a:ext uri="{FF2B5EF4-FFF2-40B4-BE49-F238E27FC236}">
                <a16:creationId xmlns:a16="http://schemas.microsoft.com/office/drawing/2014/main" id="{3C02F09B-FC8B-CF3E-449D-B2AF69C32CB7}"/>
              </a:ext>
            </a:extLst>
          </p:cNvPr>
          <p:cNvSpPr txBox="1"/>
          <p:nvPr/>
        </p:nvSpPr>
        <p:spPr>
          <a:xfrm>
            <a:off x="166287" y="744691"/>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1. Caractéristiques</a:t>
            </a:r>
            <a:endParaRPr lang="fr-FR" sz="1600" b="1" dirty="0">
              <a:solidFill>
                <a:srgbClr val="4D539D"/>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93AE0AF1-3280-7674-95D3-40FA436323CD}"/>
              </a:ext>
            </a:extLst>
          </p:cNvPr>
          <p:cNvSpPr txBox="1"/>
          <p:nvPr/>
        </p:nvSpPr>
        <p:spPr>
          <a:xfrm>
            <a:off x="142757" y="1399077"/>
            <a:ext cx="1231024" cy="276999"/>
          </a:xfrm>
          <a:prstGeom prst="rect">
            <a:avLst/>
          </a:prstGeom>
          <a:solidFill>
            <a:srgbClr val="F6D75F"/>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solidFill>
                  <a:srgbClr val="4D539D"/>
                </a:solidFill>
                <a:latin typeface="Arial" panose="020B0604020202020204" pitchFamily="34" charset="0"/>
                <a:cs typeface="Arial" panose="020B0604020202020204" pitchFamily="34" charset="0"/>
              </a:rPr>
              <a:t>OS</a:t>
            </a:r>
            <a:endParaRPr lang="fr-FR" dirty="0">
              <a:solidFill>
                <a:srgbClr val="4D539D"/>
              </a:solidFill>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3D2E0D2F-C500-CD5B-FDA9-2ABC8CE0FE9F}"/>
              </a:ext>
            </a:extLst>
          </p:cNvPr>
          <p:cNvSpPr txBox="1"/>
          <p:nvPr/>
        </p:nvSpPr>
        <p:spPr>
          <a:xfrm>
            <a:off x="1465627" y="1348276"/>
            <a:ext cx="3949383"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Compatible Windows (</a:t>
            </a:r>
            <a:r>
              <a:rPr lang="fr-FR" sz="1200" dirty="0" err="1">
                <a:solidFill>
                  <a:srgbClr val="59596B"/>
                </a:solidFill>
                <a:latin typeface="Arial"/>
                <a:cs typeface="Arial"/>
              </a:rPr>
              <a:t>InterDriver</a:t>
            </a:r>
            <a:r>
              <a:rPr lang="fr-FR" sz="1200" dirty="0">
                <a:solidFill>
                  <a:srgbClr val="59596B"/>
                </a:solidFill>
                <a:latin typeface="Arial"/>
                <a:cs typeface="Arial"/>
              </a:rPr>
              <a:t>), Linux (CUPS), SAP et </a:t>
            </a:r>
            <a:r>
              <a:rPr lang="fr-FR" sz="1200" dirty="0" err="1">
                <a:solidFill>
                  <a:srgbClr val="59596B"/>
                </a:solidFill>
                <a:latin typeface="Arial"/>
                <a:cs typeface="Arial"/>
              </a:rPr>
              <a:t>BarTender</a:t>
            </a:r>
            <a:endParaRPr lang="fr-FR" dirty="0"/>
          </a:p>
        </p:txBody>
      </p:sp>
      <p:sp>
        <p:nvSpPr>
          <p:cNvPr id="10" name="ZoneTexte 9">
            <a:extLst>
              <a:ext uri="{FF2B5EF4-FFF2-40B4-BE49-F238E27FC236}">
                <a16:creationId xmlns:a16="http://schemas.microsoft.com/office/drawing/2014/main" id="{951FBDAF-FDDE-CAA1-525E-99B5235FC5DE}"/>
              </a:ext>
            </a:extLst>
          </p:cNvPr>
          <p:cNvSpPr txBox="1"/>
          <p:nvPr/>
        </p:nvSpPr>
        <p:spPr>
          <a:xfrm>
            <a:off x="1465221" y="1943807"/>
            <a:ext cx="3903606" cy="461665"/>
          </a:xfrm>
          <a:prstGeom prst="rect">
            <a:avLst/>
          </a:prstGeom>
          <a:noFill/>
        </p:spPr>
        <p:txBody>
          <a:bodyPr wrap="square" lIns="91440" tIns="45720" rIns="91440" bIns="45720" rtlCol="0" anchor="t">
            <a:spAutoFit/>
          </a:bodyPr>
          <a:lstStyle/>
          <a:p>
            <a:pPr marL="90170" lvl="1" algn="just">
              <a:buClr>
                <a:srgbClr val="C00000"/>
              </a:buClr>
              <a:defRPr/>
            </a:pPr>
            <a:r>
              <a:rPr lang="fr-FR" sz="1200" dirty="0">
                <a:solidFill>
                  <a:srgbClr val="59596B"/>
                </a:solidFill>
                <a:latin typeface="Arial"/>
                <a:cs typeface="Arial"/>
              </a:rPr>
              <a:t>Grand écran tactile LCD couleur de 3,5 pouces (résolution 320 x 240)</a:t>
            </a:r>
          </a:p>
        </p:txBody>
      </p:sp>
      <p:sp>
        <p:nvSpPr>
          <p:cNvPr id="13" name="ZoneTexte 12">
            <a:extLst>
              <a:ext uri="{FF2B5EF4-FFF2-40B4-BE49-F238E27FC236}">
                <a16:creationId xmlns:a16="http://schemas.microsoft.com/office/drawing/2014/main" id="{851A6C77-7CA4-B59E-5A3A-18C26473FF5B}"/>
              </a:ext>
            </a:extLst>
          </p:cNvPr>
          <p:cNvSpPr txBox="1"/>
          <p:nvPr/>
        </p:nvSpPr>
        <p:spPr>
          <a:xfrm>
            <a:off x="1525449" y="3259001"/>
            <a:ext cx="4058780" cy="461665"/>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r>
              <a:rPr lang="fr-FR" sz="1200" dirty="0">
                <a:solidFill>
                  <a:srgbClr val="59596B"/>
                </a:solidFill>
                <a:latin typeface="Arial"/>
                <a:cs typeface="Arial"/>
              </a:rPr>
              <a:t>256 Mo de mémoire SDRAM et 512 Mo de mémoire Flash</a:t>
            </a:r>
            <a:endParaRPr lang="fr-FR" sz="1200" dirty="0">
              <a:solidFill>
                <a:srgbClr val="59596B"/>
              </a:solidFill>
              <a:cs typeface="Arial"/>
            </a:endParaRPr>
          </a:p>
        </p:txBody>
      </p:sp>
      <p:sp>
        <p:nvSpPr>
          <p:cNvPr id="17" name="ZoneTexte 16">
            <a:extLst>
              <a:ext uri="{FF2B5EF4-FFF2-40B4-BE49-F238E27FC236}">
                <a16:creationId xmlns:a16="http://schemas.microsoft.com/office/drawing/2014/main" id="{93F165B7-63B7-BB98-9DAD-3D4F2DF3EB81}"/>
              </a:ext>
            </a:extLst>
          </p:cNvPr>
          <p:cNvSpPr txBox="1"/>
          <p:nvPr/>
        </p:nvSpPr>
        <p:spPr>
          <a:xfrm>
            <a:off x="1491744" y="3711788"/>
            <a:ext cx="3961939" cy="461665"/>
          </a:xfrm>
          <a:prstGeom prst="rect">
            <a:avLst/>
          </a:prstGeom>
          <a:noFill/>
        </p:spPr>
        <p:txBody>
          <a:bodyPr wrap="square" lIns="91440" tIns="45720" rIns="91440" bIns="45720" rtlCol="0" anchor="t">
            <a:spAutoFit/>
          </a:bodyPr>
          <a:lstStyle>
            <a:defPPr>
              <a:defRPr lang="fr-FR"/>
            </a:defPPr>
            <a:lvl2pPr marL="90484" lvl="1" algn="just">
              <a:buClr>
                <a:srgbClr val="C00000"/>
              </a:buClr>
              <a:defRPr sz="1200">
                <a:latin typeface="Arial" panose="020B0604020202020204" pitchFamily="34" charset="0"/>
                <a:cs typeface="Arial" panose="020B0604020202020204" pitchFamily="34" charset="0"/>
              </a:defRPr>
            </a:lvl2pPr>
          </a:lstStyle>
          <a:p>
            <a:pPr marL="90170" lvl="1">
              <a:defRPr/>
            </a:pPr>
            <a:r>
              <a:rPr lang="fr-FR" dirty="0">
                <a:solidFill>
                  <a:srgbClr val="59596B"/>
                </a:solidFill>
              </a:rPr>
              <a:t>Supporte toutes les principales symbologies 1D et 2D, y compris </a:t>
            </a:r>
            <a:r>
              <a:rPr lang="fr-FR" dirty="0" err="1">
                <a:solidFill>
                  <a:srgbClr val="59596B"/>
                </a:solidFill>
              </a:rPr>
              <a:t>Aztec</a:t>
            </a:r>
            <a:r>
              <a:rPr lang="fr-FR" dirty="0">
                <a:solidFill>
                  <a:srgbClr val="59596B"/>
                </a:solidFill>
              </a:rPr>
              <a:t>, Data Matrix, QR-Code et Dot Code</a:t>
            </a:r>
          </a:p>
        </p:txBody>
      </p:sp>
      <p:sp>
        <p:nvSpPr>
          <p:cNvPr id="20" name="ZoneTexte 19">
            <a:extLst>
              <a:ext uri="{FF2B5EF4-FFF2-40B4-BE49-F238E27FC236}">
                <a16:creationId xmlns:a16="http://schemas.microsoft.com/office/drawing/2014/main" id="{64FD41FC-3B8C-CF20-A425-E946044845C3}"/>
              </a:ext>
            </a:extLst>
          </p:cNvPr>
          <p:cNvSpPr txBox="1"/>
          <p:nvPr/>
        </p:nvSpPr>
        <p:spPr>
          <a:xfrm>
            <a:off x="1540284" y="4481691"/>
            <a:ext cx="3873349"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Jusqu'à 8 </a:t>
            </a:r>
            <a:r>
              <a:rPr lang="fr-FR" sz="1200" dirty="0" err="1">
                <a:solidFill>
                  <a:srgbClr val="59596B"/>
                </a:solidFill>
                <a:ea typeface="+mn-lt"/>
                <a:cs typeface="+mn-lt"/>
              </a:rPr>
              <a:t>ips</a:t>
            </a:r>
            <a:r>
              <a:rPr lang="fr-FR" sz="1200" dirty="0">
                <a:solidFill>
                  <a:srgbClr val="59596B"/>
                </a:solidFill>
                <a:ea typeface="+mn-lt"/>
                <a:cs typeface="+mn-lt"/>
              </a:rPr>
              <a:t> (203 mm/s) en 203 dpi ; 6 </a:t>
            </a:r>
            <a:r>
              <a:rPr lang="fr-FR" sz="1200" dirty="0" err="1">
                <a:solidFill>
                  <a:srgbClr val="59596B"/>
                </a:solidFill>
                <a:ea typeface="+mn-lt"/>
                <a:cs typeface="+mn-lt"/>
              </a:rPr>
              <a:t>ips</a:t>
            </a:r>
            <a:r>
              <a:rPr lang="fr-FR" sz="1200" dirty="0">
                <a:solidFill>
                  <a:srgbClr val="59596B"/>
                </a:solidFill>
                <a:ea typeface="+mn-lt"/>
                <a:cs typeface="+mn-lt"/>
              </a:rPr>
              <a:t> en 300 dpi</a:t>
            </a:r>
            <a:endParaRPr lang="fr-FR" dirty="0"/>
          </a:p>
        </p:txBody>
      </p:sp>
      <p:sp>
        <p:nvSpPr>
          <p:cNvPr id="26" name="ZoneTexte 25">
            <a:extLst>
              <a:ext uri="{FF2B5EF4-FFF2-40B4-BE49-F238E27FC236}">
                <a16:creationId xmlns:a16="http://schemas.microsoft.com/office/drawing/2014/main" id="{CEA0DE16-D4AA-1320-A54A-40C6832B843E}"/>
              </a:ext>
            </a:extLst>
          </p:cNvPr>
          <p:cNvSpPr txBox="1"/>
          <p:nvPr/>
        </p:nvSpPr>
        <p:spPr>
          <a:xfrm>
            <a:off x="1556468" y="5948887"/>
            <a:ext cx="4244620" cy="276999"/>
          </a:xfrm>
          <a:prstGeom prst="rect">
            <a:avLst/>
          </a:prstGeom>
          <a:noFill/>
        </p:spPr>
        <p:txBody>
          <a:bodyPr wrap="square" lIns="91440" tIns="45720" rIns="91440" bIns="45720" rtlCol="0" anchor="t">
            <a:spAutoFit/>
          </a:bodyPr>
          <a:lstStyle/>
          <a:p>
            <a:pPr marL="60325" lvl="1">
              <a:defRPr/>
            </a:pPr>
            <a:endParaRPr lang="fr-FR" sz="1200" dirty="0">
              <a:solidFill>
                <a:srgbClr val="59596B"/>
              </a:solidFill>
              <a:latin typeface="Arial" panose="020B0604020202020204" pitchFamily="34" charset="0"/>
              <a:cs typeface="Arial" panose="020B0604020202020204" pitchFamily="34" charset="0"/>
            </a:endParaRPr>
          </a:p>
        </p:txBody>
      </p:sp>
      <p:sp>
        <p:nvSpPr>
          <p:cNvPr id="29" name="ZoneTexte 28">
            <a:extLst>
              <a:ext uri="{FF2B5EF4-FFF2-40B4-BE49-F238E27FC236}">
                <a16:creationId xmlns:a16="http://schemas.microsoft.com/office/drawing/2014/main" id="{75658EFE-1F96-184E-B660-B4C39A430011}"/>
              </a:ext>
            </a:extLst>
          </p:cNvPr>
          <p:cNvSpPr txBox="1"/>
          <p:nvPr/>
        </p:nvSpPr>
        <p:spPr>
          <a:xfrm>
            <a:off x="5564558" y="1374969"/>
            <a:ext cx="1231024"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Audio</a:t>
            </a:r>
            <a:endParaRPr lang="fr-FR"/>
          </a:p>
        </p:txBody>
      </p:sp>
      <p:sp>
        <p:nvSpPr>
          <p:cNvPr id="30" name="ZoneTexte 29">
            <a:extLst>
              <a:ext uri="{FF2B5EF4-FFF2-40B4-BE49-F238E27FC236}">
                <a16:creationId xmlns:a16="http://schemas.microsoft.com/office/drawing/2014/main" id="{92B0F03C-9B75-8AA7-D217-62C1FE9836F3}"/>
              </a:ext>
            </a:extLst>
          </p:cNvPr>
          <p:cNvSpPr txBox="1"/>
          <p:nvPr/>
        </p:nvSpPr>
        <p:spPr>
          <a:xfrm>
            <a:off x="1453449" y="2504632"/>
            <a:ext cx="4131045" cy="646331"/>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pPr lvl="1"/>
            <a:r>
              <a:rPr lang="fr-FR" dirty="0">
                <a:latin typeface="Arial"/>
                <a:cs typeface="Arial"/>
              </a:rPr>
              <a:t>Plateforme Honeywell Printer Edge™ pour une gestion centralisée, une sécurité renforcée et des mises à jour automatisées</a:t>
            </a:r>
            <a:endParaRPr lang="fr-FR" dirty="0"/>
          </a:p>
        </p:txBody>
      </p:sp>
      <p:sp>
        <p:nvSpPr>
          <p:cNvPr id="32" name="ZoneTexte 31">
            <a:extLst>
              <a:ext uri="{FF2B5EF4-FFF2-40B4-BE49-F238E27FC236}">
                <a16:creationId xmlns:a16="http://schemas.microsoft.com/office/drawing/2014/main" id="{DA228ABC-6CFC-54AD-C345-A12405190BBF}"/>
              </a:ext>
            </a:extLst>
          </p:cNvPr>
          <p:cNvSpPr txBox="1"/>
          <p:nvPr/>
        </p:nvSpPr>
        <p:spPr>
          <a:xfrm>
            <a:off x="5564558" y="1876317"/>
            <a:ext cx="1231024"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Dimensions</a:t>
            </a:r>
            <a:endParaRPr lang="fr-FR"/>
          </a:p>
        </p:txBody>
      </p:sp>
      <p:sp>
        <p:nvSpPr>
          <p:cNvPr id="33" name="ZoneTexte 32">
            <a:extLst>
              <a:ext uri="{FF2B5EF4-FFF2-40B4-BE49-F238E27FC236}">
                <a16:creationId xmlns:a16="http://schemas.microsoft.com/office/drawing/2014/main" id="{68664193-9437-3D7A-DB49-05671FA386E9}"/>
              </a:ext>
            </a:extLst>
          </p:cNvPr>
          <p:cNvSpPr txBox="1"/>
          <p:nvPr/>
        </p:nvSpPr>
        <p:spPr>
          <a:xfrm>
            <a:off x="6962758" y="1869678"/>
            <a:ext cx="4321466"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285 mm x 211 mm x 175 mm</a:t>
            </a:r>
            <a:endParaRPr lang="fr-FR" sz="1200" dirty="0">
              <a:solidFill>
                <a:srgbClr val="59596B"/>
              </a:solidFill>
              <a:cs typeface="Arial"/>
            </a:endParaRPr>
          </a:p>
        </p:txBody>
      </p:sp>
      <p:sp>
        <p:nvSpPr>
          <p:cNvPr id="34" name="ZoneTexte 33">
            <a:extLst>
              <a:ext uri="{FF2B5EF4-FFF2-40B4-BE49-F238E27FC236}">
                <a16:creationId xmlns:a16="http://schemas.microsoft.com/office/drawing/2014/main" id="{8FB36C66-CFB1-10B1-835F-9741068996EB}"/>
              </a:ext>
            </a:extLst>
          </p:cNvPr>
          <p:cNvSpPr txBox="1"/>
          <p:nvPr/>
        </p:nvSpPr>
        <p:spPr>
          <a:xfrm>
            <a:off x="5564558" y="2293872"/>
            <a:ext cx="1231024"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t>Poids</a:t>
            </a:r>
            <a:endParaRPr lang="fr-FR"/>
          </a:p>
        </p:txBody>
      </p:sp>
      <p:sp>
        <p:nvSpPr>
          <p:cNvPr id="35" name="ZoneTexte 34">
            <a:extLst>
              <a:ext uri="{FF2B5EF4-FFF2-40B4-BE49-F238E27FC236}">
                <a16:creationId xmlns:a16="http://schemas.microsoft.com/office/drawing/2014/main" id="{57834092-0687-3D14-D228-F2F232426F70}"/>
              </a:ext>
            </a:extLst>
          </p:cNvPr>
          <p:cNvSpPr txBox="1"/>
          <p:nvPr/>
        </p:nvSpPr>
        <p:spPr>
          <a:xfrm>
            <a:off x="6987916" y="2263135"/>
            <a:ext cx="4321466"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2,7 kg</a:t>
            </a:r>
          </a:p>
        </p:txBody>
      </p:sp>
      <p:sp>
        <p:nvSpPr>
          <p:cNvPr id="36" name="ZoneTexte 35">
            <a:extLst>
              <a:ext uri="{FF2B5EF4-FFF2-40B4-BE49-F238E27FC236}">
                <a16:creationId xmlns:a16="http://schemas.microsoft.com/office/drawing/2014/main" id="{AC611113-96E7-5540-DA16-12538811F1FA}"/>
              </a:ext>
            </a:extLst>
          </p:cNvPr>
          <p:cNvSpPr txBox="1"/>
          <p:nvPr/>
        </p:nvSpPr>
        <p:spPr>
          <a:xfrm>
            <a:off x="5564558" y="2721646"/>
            <a:ext cx="1231024"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Ports d'interfaces</a:t>
            </a:r>
            <a:endParaRPr lang="fr-FR"/>
          </a:p>
        </p:txBody>
      </p:sp>
      <p:sp>
        <p:nvSpPr>
          <p:cNvPr id="37" name="ZoneTexte 36">
            <a:extLst>
              <a:ext uri="{FF2B5EF4-FFF2-40B4-BE49-F238E27FC236}">
                <a16:creationId xmlns:a16="http://schemas.microsoft.com/office/drawing/2014/main" id="{DA9DE800-4B48-4DAA-4DBD-7951536A3890}"/>
              </a:ext>
            </a:extLst>
          </p:cNvPr>
          <p:cNvSpPr txBox="1"/>
          <p:nvPr/>
        </p:nvSpPr>
        <p:spPr>
          <a:xfrm>
            <a:off x="6898006" y="2672250"/>
            <a:ext cx="4085104" cy="461665"/>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latin typeface="Arial"/>
                <a:cs typeface="Arial"/>
              </a:rPr>
              <a:t>USB 2.0 </a:t>
            </a:r>
            <a:r>
              <a:rPr lang="fr-FR" sz="1200" dirty="0" err="1">
                <a:solidFill>
                  <a:srgbClr val="59596B"/>
                </a:solidFill>
                <a:latin typeface="Arial"/>
                <a:cs typeface="Arial"/>
              </a:rPr>
              <a:t>Device</a:t>
            </a:r>
            <a:r>
              <a:rPr lang="fr-FR" sz="1200" dirty="0">
                <a:solidFill>
                  <a:srgbClr val="59596B"/>
                </a:solidFill>
                <a:latin typeface="Arial"/>
                <a:cs typeface="Arial"/>
              </a:rPr>
              <a:t>, USB 2.0 Host (x2), Ethernet et Bluetooth</a:t>
            </a:r>
            <a:endParaRPr lang="fr-FR" dirty="0">
              <a:latin typeface="Arial"/>
              <a:cs typeface="Arial"/>
            </a:endParaRPr>
          </a:p>
        </p:txBody>
      </p:sp>
      <p:sp>
        <p:nvSpPr>
          <p:cNvPr id="38" name="ZoneTexte 37">
            <a:extLst>
              <a:ext uri="{FF2B5EF4-FFF2-40B4-BE49-F238E27FC236}">
                <a16:creationId xmlns:a16="http://schemas.microsoft.com/office/drawing/2014/main" id="{B73C4EC5-884E-197D-6839-88E36154009C}"/>
              </a:ext>
            </a:extLst>
          </p:cNvPr>
          <p:cNvSpPr txBox="1"/>
          <p:nvPr/>
        </p:nvSpPr>
        <p:spPr>
          <a:xfrm>
            <a:off x="6962758" y="985412"/>
            <a:ext cx="4436534" cy="276999"/>
          </a:xfrm>
          <a:prstGeom prst="rect">
            <a:avLst/>
          </a:prstGeom>
          <a:noFill/>
        </p:spPr>
        <p:txBody>
          <a:bodyPr wrap="square" lIns="91440" tIns="45720" rIns="91440" bIns="45720" rtlCol="0" anchor="t">
            <a:spAutoFit/>
          </a:bodyPr>
          <a:lstStyle>
            <a:defPPr>
              <a:defRPr lang="fr-FR"/>
            </a:defPPr>
            <a:lvl2pPr marL="90170" lvl="1" algn="just">
              <a:buClr>
                <a:srgbClr val="C00000"/>
              </a:buClr>
              <a:defRPr sz="1200">
                <a:solidFill>
                  <a:srgbClr val="59596B"/>
                </a:solidFill>
                <a:latin typeface="Arial" panose="020B0604020202020204" pitchFamily="34" charset="0"/>
                <a:cs typeface="Arial" panose="020B0604020202020204" pitchFamily="34" charset="0"/>
              </a:defRPr>
            </a:lvl2pPr>
          </a:lstStyle>
          <a:p>
            <a:endParaRPr lang="fr-FR" sz="1200" dirty="0">
              <a:solidFill>
                <a:srgbClr val="59596B"/>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C6E34E82-4F27-037C-5EC2-72EFE6E9B592}"/>
              </a:ext>
            </a:extLst>
          </p:cNvPr>
          <p:cNvSpPr txBox="1"/>
          <p:nvPr/>
        </p:nvSpPr>
        <p:spPr>
          <a:xfrm>
            <a:off x="1481799" y="4950425"/>
            <a:ext cx="3873349"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Indicateur d'état LED large et affichage sur écran tactile pour un suivi en temps réel</a:t>
            </a:r>
            <a:endParaRPr lang="fr-FR" dirty="0"/>
          </a:p>
        </p:txBody>
      </p:sp>
      <p:sp>
        <p:nvSpPr>
          <p:cNvPr id="52" name="ZoneTexte 51">
            <a:extLst>
              <a:ext uri="{FF2B5EF4-FFF2-40B4-BE49-F238E27FC236}">
                <a16:creationId xmlns:a16="http://schemas.microsoft.com/office/drawing/2014/main" id="{31C59C0B-68EC-E067-4003-139A064586BD}"/>
              </a:ext>
            </a:extLst>
          </p:cNvPr>
          <p:cNvSpPr txBox="1"/>
          <p:nvPr/>
        </p:nvSpPr>
        <p:spPr>
          <a:xfrm>
            <a:off x="6926110" y="1374968"/>
            <a:ext cx="4321466" cy="276999"/>
          </a:xfrm>
          <a:prstGeom prst="rect">
            <a:avLst/>
          </a:prstGeom>
          <a:noFill/>
        </p:spPr>
        <p:txBody>
          <a:bodyPr wrap="square" lIns="91440" tIns="45720" rIns="91440" bIns="45720" rtlCol="0" anchor="t">
            <a:spAutoFit/>
          </a:bodyPr>
          <a:lstStyle/>
          <a:p>
            <a:pPr marL="90170" lvl="1" algn="just">
              <a:defRPr/>
            </a:pPr>
            <a:r>
              <a:rPr lang="fr-FR" sz="1200" dirty="0">
                <a:solidFill>
                  <a:srgbClr val="59596B"/>
                </a:solidFill>
                <a:cs typeface="Arial"/>
              </a:rPr>
              <a:t>Haut-parleur intégré pour les alertes sonores de statut</a:t>
            </a:r>
          </a:p>
        </p:txBody>
      </p:sp>
      <p:sp>
        <p:nvSpPr>
          <p:cNvPr id="53" name="ZoneTexte 52">
            <a:extLst>
              <a:ext uri="{FF2B5EF4-FFF2-40B4-BE49-F238E27FC236}">
                <a16:creationId xmlns:a16="http://schemas.microsoft.com/office/drawing/2014/main" id="{05F88A4B-8857-1E36-AD36-4AC420FD47F5}"/>
              </a:ext>
            </a:extLst>
          </p:cNvPr>
          <p:cNvSpPr txBox="1"/>
          <p:nvPr/>
        </p:nvSpPr>
        <p:spPr>
          <a:xfrm>
            <a:off x="5582428" y="3410427"/>
            <a:ext cx="1214716"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latin typeface="Arial"/>
                <a:cs typeface="Arial"/>
              </a:rPr>
              <a:t>Fixation &amp; supports</a:t>
            </a:r>
            <a:endParaRPr lang="fr-FR" dirty="0"/>
          </a:p>
        </p:txBody>
      </p:sp>
      <p:sp>
        <p:nvSpPr>
          <p:cNvPr id="54" name="ZoneTexte 53">
            <a:extLst>
              <a:ext uri="{FF2B5EF4-FFF2-40B4-BE49-F238E27FC236}">
                <a16:creationId xmlns:a16="http://schemas.microsoft.com/office/drawing/2014/main" id="{F7D082F7-4789-63E1-470E-A3C0782F652E}"/>
              </a:ext>
            </a:extLst>
          </p:cNvPr>
          <p:cNvSpPr txBox="1"/>
          <p:nvPr/>
        </p:nvSpPr>
        <p:spPr>
          <a:xfrm>
            <a:off x="6926110" y="3326567"/>
            <a:ext cx="4321466"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Châssis robuste de niveau entreprise avec de nombreux accessoires de conception nouveaux</a:t>
            </a:r>
            <a:endParaRPr lang="fr-FR" sz="1200" dirty="0">
              <a:solidFill>
                <a:srgbClr val="59596B"/>
              </a:solidFill>
              <a:cs typeface="Arial"/>
            </a:endParaRPr>
          </a:p>
        </p:txBody>
      </p:sp>
      <p:sp>
        <p:nvSpPr>
          <p:cNvPr id="55" name="ZoneTexte 54">
            <a:extLst>
              <a:ext uri="{FF2B5EF4-FFF2-40B4-BE49-F238E27FC236}">
                <a16:creationId xmlns:a16="http://schemas.microsoft.com/office/drawing/2014/main" id="{CA65B7D1-BCF0-F013-AF14-EEA7C5B4F0FB}"/>
              </a:ext>
            </a:extLst>
          </p:cNvPr>
          <p:cNvSpPr txBox="1"/>
          <p:nvPr/>
        </p:nvSpPr>
        <p:spPr>
          <a:xfrm>
            <a:off x="5556086" y="4062575"/>
            <a:ext cx="1238753"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Connectivité</a:t>
            </a:r>
            <a:endParaRPr lang="fr-FR" altLang="fr-FR" dirty="0"/>
          </a:p>
        </p:txBody>
      </p:sp>
      <p:sp>
        <p:nvSpPr>
          <p:cNvPr id="57" name="ZoneTexte 56">
            <a:extLst>
              <a:ext uri="{FF2B5EF4-FFF2-40B4-BE49-F238E27FC236}">
                <a16:creationId xmlns:a16="http://schemas.microsoft.com/office/drawing/2014/main" id="{4622B31C-D876-E2B8-963E-B26B05D406ED}"/>
              </a:ext>
            </a:extLst>
          </p:cNvPr>
          <p:cNvSpPr txBox="1"/>
          <p:nvPr/>
        </p:nvSpPr>
        <p:spPr>
          <a:xfrm>
            <a:off x="6971655" y="3920348"/>
            <a:ext cx="4321466"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Wi-Fi 6 et Bluetooth 5.1 LE en standard ; option WWAN disponible pour les déploiements accélérés.</a:t>
            </a:r>
            <a:endParaRPr lang="fr-FR" dirty="0"/>
          </a:p>
        </p:txBody>
      </p:sp>
      <p:sp>
        <p:nvSpPr>
          <p:cNvPr id="59" name="ZoneTexte 58">
            <a:extLst>
              <a:ext uri="{FF2B5EF4-FFF2-40B4-BE49-F238E27FC236}">
                <a16:creationId xmlns:a16="http://schemas.microsoft.com/office/drawing/2014/main" id="{FE6E2541-6169-C1EC-6027-E56D2A6953D5}"/>
              </a:ext>
            </a:extLst>
          </p:cNvPr>
          <p:cNvSpPr txBox="1"/>
          <p:nvPr/>
        </p:nvSpPr>
        <p:spPr>
          <a:xfrm>
            <a:off x="5582426" y="4479630"/>
            <a:ext cx="1238753"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Température</a:t>
            </a:r>
            <a:endParaRPr lang="fr-FR"/>
          </a:p>
        </p:txBody>
      </p:sp>
      <p:sp>
        <p:nvSpPr>
          <p:cNvPr id="60" name="ZoneTexte 59">
            <a:extLst>
              <a:ext uri="{FF2B5EF4-FFF2-40B4-BE49-F238E27FC236}">
                <a16:creationId xmlns:a16="http://schemas.microsoft.com/office/drawing/2014/main" id="{5088B853-F1F2-3560-D361-085907038B22}"/>
              </a:ext>
            </a:extLst>
          </p:cNvPr>
          <p:cNvSpPr txBox="1"/>
          <p:nvPr/>
        </p:nvSpPr>
        <p:spPr>
          <a:xfrm>
            <a:off x="6962758" y="4387304"/>
            <a:ext cx="4321466"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latin typeface="Arial"/>
                <a:cs typeface="Arial"/>
              </a:rPr>
              <a:t>Température de fonctionnement : +5°C à +40°C</a:t>
            </a:r>
          </a:p>
          <a:p>
            <a:pPr marL="60325" lvl="1">
              <a:defRPr/>
            </a:pPr>
            <a:r>
              <a:rPr lang="fr-FR" sz="1200" dirty="0">
                <a:solidFill>
                  <a:srgbClr val="59596B"/>
                </a:solidFill>
                <a:cs typeface="Arial"/>
              </a:rPr>
              <a:t>Température de stockage : -40°C à +60°C</a:t>
            </a:r>
          </a:p>
        </p:txBody>
      </p:sp>
      <p:sp>
        <p:nvSpPr>
          <p:cNvPr id="61" name="ZoneTexte 60">
            <a:extLst>
              <a:ext uri="{FF2B5EF4-FFF2-40B4-BE49-F238E27FC236}">
                <a16:creationId xmlns:a16="http://schemas.microsoft.com/office/drawing/2014/main" id="{469C9C6C-C333-5953-6798-3BDDD22BBB15}"/>
              </a:ext>
            </a:extLst>
          </p:cNvPr>
          <p:cNvSpPr txBox="1"/>
          <p:nvPr/>
        </p:nvSpPr>
        <p:spPr>
          <a:xfrm>
            <a:off x="5594072" y="4955643"/>
            <a:ext cx="1238753"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Humidité</a:t>
            </a:r>
            <a:endParaRPr lang="fr-FR"/>
          </a:p>
        </p:txBody>
      </p:sp>
      <p:sp>
        <p:nvSpPr>
          <p:cNvPr id="62" name="ZoneTexte 61">
            <a:extLst>
              <a:ext uri="{FF2B5EF4-FFF2-40B4-BE49-F238E27FC236}">
                <a16:creationId xmlns:a16="http://schemas.microsoft.com/office/drawing/2014/main" id="{AA2FC152-5CA0-B577-8842-AACFDC3BF93C}"/>
              </a:ext>
            </a:extLst>
          </p:cNvPr>
          <p:cNvSpPr txBox="1"/>
          <p:nvPr/>
        </p:nvSpPr>
        <p:spPr>
          <a:xfrm>
            <a:off x="6976498" y="4933897"/>
            <a:ext cx="4321466"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10% à 80%, sans condensation</a:t>
            </a:r>
          </a:p>
        </p:txBody>
      </p:sp>
      <p:sp>
        <p:nvSpPr>
          <p:cNvPr id="64" name="ZoneTexte 63">
            <a:extLst>
              <a:ext uri="{FF2B5EF4-FFF2-40B4-BE49-F238E27FC236}">
                <a16:creationId xmlns:a16="http://schemas.microsoft.com/office/drawing/2014/main" id="{B4A4070D-C63A-6E9D-B58E-54FBE5AEAC4F}"/>
              </a:ext>
            </a:extLst>
          </p:cNvPr>
          <p:cNvSpPr txBox="1"/>
          <p:nvPr/>
        </p:nvSpPr>
        <p:spPr>
          <a:xfrm>
            <a:off x="6962758" y="5324178"/>
            <a:ext cx="3895449" cy="461665"/>
          </a:xfrm>
          <a:prstGeom prst="rect">
            <a:avLst/>
          </a:prstGeom>
          <a:noFill/>
        </p:spPr>
        <p:txBody>
          <a:bodyPr wrap="square" lIns="91440" tIns="45720" rIns="91440" bIns="45720" rtlCol="0" anchor="t">
            <a:spAutoFit/>
          </a:bodyPr>
          <a:lstStyle/>
          <a:p>
            <a:pPr marL="60325" lvl="1">
              <a:defRPr/>
            </a:pPr>
            <a:r>
              <a:rPr lang="fr-FR" sz="1200" dirty="0">
                <a:solidFill>
                  <a:srgbClr val="59596B"/>
                </a:solidFill>
                <a:cs typeface="Arial"/>
              </a:rPr>
              <a:t>Certifications de sécurité CB, CE et conformité aux directives EMC Europe (Classe B)</a:t>
            </a:r>
            <a:endParaRPr lang="fr-FR" dirty="0"/>
          </a:p>
        </p:txBody>
      </p:sp>
      <p:sp>
        <p:nvSpPr>
          <p:cNvPr id="3" name="ZoneTexte 2">
            <a:extLst>
              <a:ext uri="{FF2B5EF4-FFF2-40B4-BE49-F238E27FC236}">
                <a16:creationId xmlns:a16="http://schemas.microsoft.com/office/drawing/2014/main" id="{CFD5F976-E742-86E5-0AB0-01CBA36ACAEA}"/>
              </a:ext>
            </a:extLst>
          </p:cNvPr>
          <p:cNvSpPr txBox="1"/>
          <p:nvPr/>
        </p:nvSpPr>
        <p:spPr>
          <a:xfrm>
            <a:off x="142757" y="2029606"/>
            <a:ext cx="1225874"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Ecran</a:t>
            </a:r>
            <a:endParaRPr lang="fr-FR" dirty="0"/>
          </a:p>
        </p:txBody>
      </p:sp>
      <p:sp>
        <p:nvSpPr>
          <p:cNvPr id="5" name="ZoneTexte 4">
            <a:extLst>
              <a:ext uri="{FF2B5EF4-FFF2-40B4-BE49-F238E27FC236}">
                <a16:creationId xmlns:a16="http://schemas.microsoft.com/office/drawing/2014/main" id="{0F7E4ACB-533E-E8EC-4AEA-190E61BD6203}"/>
              </a:ext>
            </a:extLst>
          </p:cNvPr>
          <p:cNvSpPr txBox="1"/>
          <p:nvPr/>
        </p:nvSpPr>
        <p:spPr>
          <a:xfrm>
            <a:off x="183903" y="2640643"/>
            <a:ext cx="1213509"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Processeur</a:t>
            </a:r>
            <a:endParaRPr lang="fr-FR" dirty="0"/>
          </a:p>
        </p:txBody>
      </p:sp>
      <p:sp>
        <p:nvSpPr>
          <p:cNvPr id="15" name="ZoneTexte 14">
            <a:extLst>
              <a:ext uri="{FF2B5EF4-FFF2-40B4-BE49-F238E27FC236}">
                <a16:creationId xmlns:a16="http://schemas.microsoft.com/office/drawing/2014/main" id="{FB4421DA-9D26-A177-FC29-882D2A873563}"/>
              </a:ext>
            </a:extLst>
          </p:cNvPr>
          <p:cNvSpPr txBox="1"/>
          <p:nvPr/>
        </p:nvSpPr>
        <p:spPr>
          <a:xfrm>
            <a:off x="175197" y="3226277"/>
            <a:ext cx="1215566" cy="276999"/>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Mémoire</a:t>
            </a:r>
            <a:endParaRPr lang="fr-FR" dirty="0"/>
          </a:p>
        </p:txBody>
      </p:sp>
      <p:sp>
        <p:nvSpPr>
          <p:cNvPr id="21" name="ZoneTexte 20">
            <a:extLst>
              <a:ext uri="{FF2B5EF4-FFF2-40B4-BE49-F238E27FC236}">
                <a16:creationId xmlns:a16="http://schemas.microsoft.com/office/drawing/2014/main" id="{3CD157EF-6A3F-A073-9452-92D5025730BC}"/>
              </a:ext>
            </a:extLst>
          </p:cNvPr>
          <p:cNvSpPr txBox="1"/>
          <p:nvPr/>
        </p:nvSpPr>
        <p:spPr>
          <a:xfrm>
            <a:off x="159935" y="4382330"/>
            <a:ext cx="1231024"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dirty="0"/>
              <a:t>Vitesse d'impression</a:t>
            </a:r>
          </a:p>
        </p:txBody>
      </p:sp>
      <p:sp>
        <p:nvSpPr>
          <p:cNvPr id="22" name="ZoneTexte 21">
            <a:extLst>
              <a:ext uri="{FF2B5EF4-FFF2-40B4-BE49-F238E27FC236}">
                <a16:creationId xmlns:a16="http://schemas.microsoft.com/office/drawing/2014/main" id="{83A9EA4E-27F3-0E10-9246-72B6EA67D12D}"/>
              </a:ext>
            </a:extLst>
          </p:cNvPr>
          <p:cNvSpPr txBox="1"/>
          <p:nvPr/>
        </p:nvSpPr>
        <p:spPr>
          <a:xfrm>
            <a:off x="175197" y="3658703"/>
            <a:ext cx="1225352" cy="646331"/>
          </a:xfrm>
          <a:prstGeom prst="rect">
            <a:avLst/>
          </a:prstGeom>
          <a:solidFill>
            <a:srgbClr val="F6D75F"/>
          </a:solidFill>
        </p:spPr>
        <p:txBody>
          <a:bodyPr wrap="square" rtlCol="0">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dirty="0"/>
              <a:t>Lecteur </a:t>
            </a:r>
          </a:p>
          <a:p>
            <a:r>
              <a:rPr lang="fr-FR" altLang="fr-FR" dirty="0"/>
              <a:t>(codes-barres)</a:t>
            </a:r>
            <a:endParaRPr lang="fr-FR" dirty="0"/>
          </a:p>
        </p:txBody>
      </p:sp>
      <p:sp>
        <p:nvSpPr>
          <p:cNvPr id="40" name="ZoneTexte 39">
            <a:extLst>
              <a:ext uri="{FF2B5EF4-FFF2-40B4-BE49-F238E27FC236}">
                <a16:creationId xmlns:a16="http://schemas.microsoft.com/office/drawing/2014/main" id="{89F4D2B3-C400-D287-0E43-E2391B8E70EE}"/>
              </a:ext>
            </a:extLst>
          </p:cNvPr>
          <p:cNvSpPr txBox="1"/>
          <p:nvPr/>
        </p:nvSpPr>
        <p:spPr>
          <a:xfrm>
            <a:off x="159935" y="5047179"/>
            <a:ext cx="1238753"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atin typeface="Arial"/>
                <a:cs typeface="Arial"/>
              </a:rPr>
              <a:t>Notifications</a:t>
            </a:r>
            <a:endParaRPr lang="fr-FR"/>
          </a:p>
        </p:txBody>
      </p:sp>
      <p:sp>
        <p:nvSpPr>
          <p:cNvPr id="45" name="ZoneTexte 44">
            <a:extLst>
              <a:ext uri="{FF2B5EF4-FFF2-40B4-BE49-F238E27FC236}">
                <a16:creationId xmlns:a16="http://schemas.microsoft.com/office/drawing/2014/main" id="{06C29333-3097-27DB-99AD-4D36DCEEDE44}"/>
              </a:ext>
            </a:extLst>
          </p:cNvPr>
          <p:cNvSpPr txBox="1"/>
          <p:nvPr/>
        </p:nvSpPr>
        <p:spPr>
          <a:xfrm>
            <a:off x="5582425" y="5336263"/>
            <a:ext cx="1238753" cy="461665"/>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altLang="fr-FR">
                <a:latin typeface="Arial"/>
                <a:cs typeface="Arial"/>
              </a:rPr>
              <a:t>Indice de protection</a:t>
            </a:r>
            <a:endParaRPr lang="fr-FR"/>
          </a:p>
        </p:txBody>
      </p:sp>
      <p:sp>
        <p:nvSpPr>
          <p:cNvPr id="2" name="ZoneTexte 1">
            <a:extLst>
              <a:ext uri="{FF2B5EF4-FFF2-40B4-BE49-F238E27FC236}">
                <a16:creationId xmlns:a16="http://schemas.microsoft.com/office/drawing/2014/main" id="{C713C908-DEEF-1394-B051-D082772CB202}"/>
              </a:ext>
            </a:extLst>
          </p:cNvPr>
          <p:cNvSpPr txBox="1"/>
          <p:nvPr/>
        </p:nvSpPr>
        <p:spPr>
          <a:xfrm>
            <a:off x="157221" y="5575650"/>
            <a:ext cx="1238753" cy="276999"/>
          </a:xfrm>
          <a:prstGeom prst="rect">
            <a:avLst/>
          </a:prstGeom>
          <a:solidFill>
            <a:srgbClr val="F6D75F"/>
          </a:solidFill>
        </p:spPr>
        <p:txBody>
          <a:bodyPr wrap="square" lIns="91440" tIns="45720" rIns="91440" bIns="45720" rtlCol="0" anchor="t">
            <a:spAutoFit/>
          </a:bodyPr>
          <a:lstStyle>
            <a:defPPr>
              <a:defRPr lang="fr-FR"/>
            </a:defPPr>
            <a:lvl1pPr algn="ctr">
              <a:defRPr sz="1200" b="1">
                <a:solidFill>
                  <a:srgbClr val="4D539D"/>
                </a:solidFill>
                <a:latin typeface="Arial" panose="020B0604020202020204" pitchFamily="34" charset="0"/>
                <a:cs typeface="Arial" panose="020B0604020202020204" pitchFamily="34" charset="0"/>
              </a:defRPr>
            </a:lvl1pPr>
          </a:lstStyle>
          <a:p>
            <a:r>
              <a:rPr lang="fr-FR" dirty="0">
                <a:latin typeface="Arial"/>
                <a:cs typeface="Arial"/>
              </a:rPr>
              <a:t>Support ruban </a:t>
            </a:r>
            <a:endParaRPr lang="fr-FR" dirty="0"/>
          </a:p>
        </p:txBody>
      </p:sp>
      <p:sp>
        <p:nvSpPr>
          <p:cNvPr id="9" name="ZoneTexte 8">
            <a:extLst>
              <a:ext uri="{FF2B5EF4-FFF2-40B4-BE49-F238E27FC236}">
                <a16:creationId xmlns:a16="http://schemas.microsoft.com/office/drawing/2014/main" id="{397BED09-ADEF-5C44-140F-30482E84A5BB}"/>
              </a:ext>
            </a:extLst>
          </p:cNvPr>
          <p:cNvSpPr txBox="1"/>
          <p:nvPr/>
        </p:nvSpPr>
        <p:spPr>
          <a:xfrm>
            <a:off x="1498377" y="5566616"/>
            <a:ext cx="3873349" cy="276999"/>
          </a:xfrm>
          <a:prstGeom prst="rect">
            <a:avLst/>
          </a:prstGeom>
          <a:noFill/>
        </p:spPr>
        <p:txBody>
          <a:bodyPr wrap="square" lIns="91440" tIns="45720" rIns="91440" bIns="45720" rtlCol="0" anchor="t">
            <a:spAutoFit/>
          </a:bodyPr>
          <a:lstStyle/>
          <a:p>
            <a:pPr marL="60325" lvl="1">
              <a:defRPr/>
            </a:pPr>
            <a:r>
              <a:rPr lang="fr-FR" sz="1200" dirty="0">
                <a:solidFill>
                  <a:srgbClr val="59596B"/>
                </a:solidFill>
                <a:ea typeface="+mn-lt"/>
                <a:cs typeface="+mn-lt"/>
              </a:rPr>
              <a:t>Mandrins de 0,5" ou 1" ; Longueur jusqu'à 300 m</a:t>
            </a:r>
            <a:endParaRPr lang="fr-FR" dirty="0"/>
          </a:p>
        </p:txBody>
      </p:sp>
      <p:pic>
        <p:nvPicPr>
          <p:cNvPr id="11" name="Image 10">
            <a:extLst>
              <a:ext uri="{FF2B5EF4-FFF2-40B4-BE49-F238E27FC236}">
                <a16:creationId xmlns:a16="http://schemas.microsoft.com/office/drawing/2014/main" id="{01A48943-27DC-D50A-B3BC-78EFE323AD7E}"/>
              </a:ext>
            </a:extLst>
          </p:cNvPr>
          <p:cNvPicPr>
            <a:picLocks noChangeAspect="1"/>
          </p:cNvPicPr>
          <p:nvPr/>
        </p:nvPicPr>
        <p:blipFill>
          <a:blip r:embed="rId3"/>
          <a:stretch>
            <a:fillRect/>
          </a:stretch>
        </p:blipFill>
        <p:spPr>
          <a:xfrm>
            <a:off x="10720112" y="1655879"/>
            <a:ext cx="1439596" cy="959730"/>
          </a:xfrm>
          <a:prstGeom prst="rect">
            <a:avLst/>
          </a:prstGeom>
        </p:spPr>
      </p:pic>
      <p:pic>
        <p:nvPicPr>
          <p:cNvPr id="12" name="Image 11">
            <a:extLst>
              <a:ext uri="{FF2B5EF4-FFF2-40B4-BE49-F238E27FC236}">
                <a16:creationId xmlns:a16="http://schemas.microsoft.com/office/drawing/2014/main" id="{00D26F6B-A0D3-B136-C51C-FF14D8969257}"/>
              </a:ext>
            </a:extLst>
          </p:cNvPr>
          <p:cNvPicPr>
            <a:picLocks noChangeAspect="1"/>
          </p:cNvPicPr>
          <p:nvPr/>
        </p:nvPicPr>
        <p:blipFill>
          <a:blip r:embed="rId4"/>
          <a:stretch>
            <a:fillRect/>
          </a:stretch>
        </p:blipFill>
        <p:spPr>
          <a:xfrm>
            <a:off x="11056128" y="3185076"/>
            <a:ext cx="1078437" cy="1082684"/>
          </a:xfrm>
          <a:prstGeom prst="rect">
            <a:avLst/>
          </a:prstGeom>
        </p:spPr>
      </p:pic>
      <p:pic>
        <p:nvPicPr>
          <p:cNvPr id="49" name="Image 48">
            <a:extLst>
              <a:ext uri="{FF2B5EF4-FFF2-40B4-BE49-F238E27FC236}">
                <a16:creationId xmlns:a16="http://schemas.microsoft.com/office/drawing/2014/main" id="{F2EE9EE6-3D7F-807A-CF02-96555BD8F1DA}"/>
              </a:ext>
            </a:extLst>
          </p:cNvPr>
          <p:cNvPicPr>
            <a:picLocks noChangeAspect="1"/>
          </p:cNvPicPr>
          <p:nvPr/>
        </p:nvPicPr>
        <p:blipFill>
          <a:blip r:embed="rId5"/>
          <a:stretch>
            <a:fillRect/>
          </a:stretch>
        </p:blipFill>
        <p:spPr>
          <a:xfrm>
            <a:off x="11023034" y="5118492"/>
            <a:ext cx="1082685" cy="1082685"/>
          </a:xfrm>
          <a:prstGeom prst="rect">
            <a:avLst/>
          </a:prstGeom>
        </p:spPr>
      </p:pic>
    </p:spTree>
    <p:extLst>
      <p:ext uri="{BB962C8B-B14F-4D97-AF65-F5344CB8AC3E}">
        <p14:creationId xmlns:p14="http://schemas.microsoft.com/office/powerpoint/2010/main" val="112878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ABCF0-1F33-A778-D8A4-52A54E415D98}"/>
            </a:ext>
          </a:extLst>
        </p:cNvPr>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8051BBDB-0EBF-F2C6-7C23-DFBCEBD451AE}"/>
              </a:ext>
            </a:extLst>
          </p:cNvPr>
          <p:cNvSpPr>
            <a:spLocks noGrp="1"/>
          </p:cNvSpPr>
          <p:nvPr>
            <p:ph type="sldNum" sz="quarter" idx="11"/>
          </p:nvPr>
        </p:nvSpPr>
        <p:spPr>
          <a:xfrm>
            <a:off x="11997954" y="6839821"/>
            <a:ext cx="267152" cy="139590"/>
          </a:xfrm>
          <a:prstGeom prst="rect">
            <a:avLst/>
          </a:prstGeom>
        </p:spPr>
        <p:txBody>
          <a:bodyPr vert="horz" wrap="square" lIns="0" tIns="0" rIns="0" bIns="0" rtlCol="0" anchor="ctr">
            <a:spAutoFit/>
          </a:bodyPr>
          <a:lstStyle>
            <a:defPPr>
              <a:defRPr lang="fr-FR"/>
            </a:defPPr>
            <a:lvl1pPr marL="0" algn="l"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3">
              <a:spcBef>
                <a:spcPts val="4"/>
              </a:spcBef>
            </a:pPr>
            <a:fld id="{81D60167-4931-47E6-BA6A-407CBD079E47}" type="slidenum">
              <a:rPr lang="fr-FR" smtClean="0"/>
              <a:pPr marL="48943">
                <a:spcBef>
                  <a:spcPts val="4"/>
                </a:spcBef>
              </a:pPr>
              <a:t>4</a:t>
            </a:fld>
            <a:endParaRPr lang="fr-FR"/>
          </a:p>
        </p:txBody>
      </p:sp>
      <p:sp>
        <p:nvSpPr>
          <p:cNvPr id="2" name="Rectangle 13">
            <a:extLst>
              <a:ext uri="{FF2B5EF4-FFF2-40B4-BE49-F238E27FC236}">
                <a16:creationId xmlns:a16="http://schemas.microsoft.com/office/drawing/2014/main" id="{087DD0DB-002E-0EE7-958B-F3D692E309C8}"/>
              </a:ext>
            </a:extLst>
          </p:cNvPr>
          <p:cNvSpPr>
            <a:spLocks noChangeArrowheads="1"/>
          </p:cNvSpPr>
          <p:nvPr/>
        </p:nvSpPr>
        <p:spPr bwMode="auto">
          <a:xfrm>
            <a:off x="288765" y="141139"/>
            <a:ext cx="11034909" cy="50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77909" tIns="38955" rIns="77909" bIns="38955" anchor="t">
            <a:spAutoFit/>
          </a:bodyPr>
          <a:lstStyle/>
          <a:p>
            <a:pPr defTabSz="1103286"/>
            <a:r>
              <a:rPr lang="fr-FR" altLang="fr-FR" sz="2650" dirty="0">
                <a:solidFill>
                  <a:schemeClr val="bg1"/>
                </a:solidFill>
                <a:latin typeface="Arial"/>
                <a:cs typeface="Arial"/>
              </a:rPr>
              <a:t>Accessoires – </a:t>
            </a:r>
            <a:r>
              <a:rPr lang="fr-FR" sz="2800" dirty="0">
                <a:solidFill>
                  <a:schemeClr val="bg1"/>
                </a:solidFill>
                <a:latin typeface="+mj-lt"/>
              </a:rPr>
              <a:t>PC45 T – Honeywell </a:t>
            </a:r>
            <a:r>
              <a:rPr lang="fr-FR" dirty="0">
                <a:solidFill>
                  <a:schemeClr val="bg1"/>
                </a:solidFill>
                <a:latin typeface="+mj-lt"/>
              </a:rPr>
              <a:t> </a:t>
            </a:r>
          </a:p>
        </p:txBody>
      </p:sp>
      <p:sp>
        <p:nvSpPr>
          <p:cNvPr id="6" name="ZoneTexte 5">
            <a:extLst>
              <a:ext uri="{FF2B5EF4-FFF2-40B4-BE49-F238E27FC236}">
                <a16:creationId xmlns:a16="http://schemas.microsoft.com/office/drawing/2014/main" id="{47FF93F8-8499-A545-25A6-C2EA83E2F319}"/>
              </a:ext>
            </a:extLst>
          </p:cNvPr>
          <p:cNvSpPr txBox="1"/>
          <p:nvPr/>
        </p:nvSpPr>
        <p:spPr>
          <a:xfrm>
            <a:off x="337768" y="1406089"/>
            <a:ext cx="367977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WWAN 4G LTE - Modem cellulaire</a:t>
            </a:r>
            <a:endParaRPr lang="fr-FR" dirty="0"/>
          </a:p>
        </p:txBody>
      </p:sp>
      <p:sp>
        <p:nvSpPr>
          <p:cNvPr id="9" name="ZoneTexte 8">
            <a:extLst>
              <a:ext uri="{FF2B5EF4-FFF2-40B4-BE49-F238E27FC236}">
                <a16:creationId xmlns:a16="http://schemas.microsoft.com/office/drawing/2014/main" id="{D70FBD0B-A1DB-9391-59A1-88A8560CCF68}"/>
              </a:ext>
            </a:extLst>
          </p:cNvPr>
          <p:cNvSpPr txBox="1"/>
          <p:nvPr/>
        </p:nvSpPr>
        <p:spPr>
          <a:xfrm>
            <a:off x="4378659" y="1406089"/>
            <a:ext cx="2957545"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Cutter standard</a:t>
            </a:r>
            <a:endParaRPr lang="fr-FR" dirty="0"/>
          </a:p>
        </p:txBody>
      </p:sp>
      <p:sp>
        <p:nvSpPr>
          <p:cNvPr id="13" name="ZoneTexte 12">
            <a:extLst>
              <a:ext uri="{FF2B5EF4-FFF2-40B4-BE49-F238E27FC236}">
                <a16:creationId xmlns:a16="http://schemas.microsoft.com/office/drawing/2014/main" id="{D86460D0-D680-B071-A1C1-412088B80FE6}"/>
              </a:ext>
            </a:extLst>
          </p:cNvPr>
          <p:cNvSpPr txBox="1"/>
          <p:nvPr/>
        </p:nvSpPr>
        <p:spPr>
          <a:xfrm>
            <a:off x="7336204" y="1357914"/>
            <a:ext cx="418280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Bande auto-adhésive standard</a:t>
            </a:r>
          </a:p>
        </p:txBody>
      </p:sp>
      <p:sp>
        <p:nvSpPr>
          <p:cNvPr id="17" name="ZoneTexte 16">
            <a:extLst>
              <a:ext uri="{FF2B5EF4-FFF2-40B4-BE49-F238E27FC236}">
                <a16:creationId xmlns:a16="http://schemas.microsoft.com/office/drawing/2014/main" id="{73A6D839-C96B-9C77-1915-EFB938BFDAC9}"/>
              </a:ext>
            </a:extLst>
          </p:cNvPr>
          <p:cNvSpPr txBox="1"/>
          <p:nvPr/>
        </p:nvSpPr>
        <p:spPr>
          <a:xfrm>
            <a:off x="4492418" y="3916105"/>
            <a:ext cx="2843786"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Rouleau de plaque</a:t>
            </a:r>
            <a:endParaRPr lang="fr-FR" sz="1500" b="1" dirty="0">
              <a:solidFill>
                <a:srgbClr val="4459A3"/>
              </a:solidFill>
              <a:cs typeface="Arial"/>
            </a:endParaRPr>
          </a:p>
        </p:txBody>
      </p:sp>
      <p:sp>
        <p:nvSpPr>
          <p:cNvPr id="3" name="ZoneTexte 2">
            <a:extLst>
              <a:ext uri="{FF2B5EF4-FFF2-40B4-BE49-F238E27FC236}">
                <a16:creationId xmlns:a16="http://schemas.microsoft.com/office/drawing/2014/main" id="{878C8851-687E-DE6A-1BB3-4CCABCE98AC6}"/>
              </a:ext>
            </a:extLst>
          </p:cNvPr>
          <p:cNvSpPr txBox="1"/>
          <p:nvPr/>
        </p:nvSpPr>
        <p:spPr>
          <a:xfrm>
            <a:off x="174875" y="757093"/>
            <a:ext cx="7552267" cy="338554"/>
          </a:xfrm>
          <a:prstGeom prst="rect">
            <a:avLst/>
          </a:prstGeom>
          <a:noFill/>
        </p:spPr>
        <p:txBody>
          <a:bodyPr wrap="square" rtlCol="0">
            <a:spAutoFit/>
          </a:bodyPr>
          <a:lstStyle/>
          <a:p>
            <a:r>
              <a:rPr lang="fr-FR" altLang="fr-FR" sz="1600" b="1" dirty="0">
                <a:solidFill>
                  <a:srgbClr val="4D539D"/>
                </a:solidFill>
                <a:latin typeface="Arial" panose="020B0604020202020204" pitchFamily="34" charset="0"/>
                <a:cs typeface="Arial" panose="020B0604020202020204" pitchFamily="34" charset="0"/>
              </a:rPr>
              <a:t>2. Accessoires</a:t>
            </a:r>
            <a:endParaRPr lang="fr-FR" sz="1600" b="1" dirty="0">
              <a:solidFill>
                <a:srgbClr val="4D539D"/>
              </a:solidFill>
              <a:latin typeface="Arial" panose="020B0604020202020204" pitchFamily="34" charset="0"/>
              <a:cs typeface="Arial" panose="020B0604020202020204" pitchFamily="34" charset="0"/>
            </a:endParaRPr>
          </a:p>
        </p:txBody>
      </p:sp>
      <p:sp>
        <p:nvSpPr>
          <p:cNvPr id="57" name="ZoneTexte 56">
            <a:extLst>
              <a:ext uri="{FF2B5EF4-FFF2-40B4-BE49-F238E27FC236}">
                <a16:creationId xmlns:a16="http://schemas.microsoft.com/office/drawing/2014/main" id="{D243C07F-6FDC-DDCC-01AD-7BD5FAD83E6B}"/>
              </a:ext>
            </a:extLst>
          </p:cNvPr>
          <p:cNvSpPr txBox="1"/>
          <p:nvPr/>
        </p:nvSpPr>
        <p:spPr>
          <a:xfrm>
            <a:off x="601277" y="3938392"/>
            <a:ext cx="3152758" cy="323165"/>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Carte Wi-Fi et Bluetooth</a:t>
            </a:r>
            <a:endParaRPr lang="fr-FR" dirty="0"/>
          </a:p>
        </p:txBody>
      </p:sp>
      <p:sp>
        <p:nvSpPr>
          <p:cNvPr id="24" name="ZoneTexte 23">
            <a:extLst>
              <a:ext uri="{FF2B5EF4-FFF2-40B4-BE49-F238E27FC236}">
                <a16:creationId xmlns:a16="http://schemas.microsoft.com/office/drawing/2014/main" id="{4EC3C8B6-BE08-291C-4F2E-5BC6D501D1B2}"/>
              </a:ext>
            </a:extLst>
          </p:cNvPr>
          <p:cNvSpPr txBox="1"/>
          <p:nvPr/>
        </p:nvSpPr>
        <p:spPr>
          <a:xfrm>
            <a:off x="8398386" y="3800688"/>
            <a:ext cx="2843786" cy="553998"/>
          </a:xfrm>
          <a:prstGeom prst="rect">
            <a:avLst/>
          </a:prstGeom>
          <a:noFill/>
        </p:spPr>
        <p:txBody>
          <a:bodyPr wrap="square" lIns="91440" tIns="45720" rIns="91440" bIns="45720" rtlCol="0" anchor="t">
            <a:spAutoFit/>
          </a:bodyPr>
          <a:lstStyle/>
          <a:p>
            <a:pPr algn="ctr"/>
            <a:r>
              <a:rPr lang="fr-FR" sz="1500" b="1" dirty="0">
                <a:solidFill>
                  <a:srgbClr val="4459A3"/>
                </a:solidFill>
                <a:latin typeface="Arial"/>
                <a:cs typeface="Arial"/>
              </a:rPr>
              <a:t>Assemblage de tête d'impression DPI, 4"</a:t>
            </a:r>
            <a:endParaRPr lang="fr-FR" sz="1500" b="1" dirty="0">
              <a:solidFill>
                <a:srgbClr val="4459A3"/>
              </a:solidFill>
              <a:cs typeface="Arial"/>
            </a:endParaRPr>
          </a:p>
        </p:txBody>
      </p:sp>
      <p:pic>
        <p:nvPicPr>
          <p:cNvPr id="8" name="Image 7" descr="Une image contenant câble, prise, adaptateur&#10;&#10;Le contenu généré par l’IA peut être incorrect.">
            <a:extLst>
              <a:ext uri="{FF2B5EF4-FFF2-40B4-BE49-F238E27FC236}">
                <a16:creationId xmlns:a16="http://schemas.microsoft.com/office/drawing/2014/main" id="{B855395A-95C6-4F22-7120-83F0653A3261}"/>
              </a:ext>
            </a:extLst>
          </p:cNvPr>
          <p:cNvPicPr>
            <a:picLocks noChangeAspect="1"/>
          </p:cNvPicPr>
          <p:nvPr/>
        </p:nvPicPr>
        <p:blipFill>
          <a:blip r:embed="rId2"/>
          <a:stretch>
            <a:fillRect/>
          </a:stretch>
        </p:blipFill>
        <p:spPr>
          <a:xfrm>
            <a:off x="820770" y="1896879"/>
            <a:ext cx="2535078" cy="1460666"/>
          </a:xfrm>
          <a:prstGeom prst="rect">
            <a:avLst/>
          </a:prstGeom>
        </p:spPr>
      </p:pic>
      <p:pic>
        <p:nvPicPr>
          <p:cNvPr id="19" name="Image 18" descr="Une image contenant Appareils électroniques, câble&#10;&#10;Le contenu généré par l’IA peut être incorrect.">
            <a:extLst>
              <a:ext uri="{FF2B5EF4-FFF2-40B4-BE49-F238E27FC236}">
                <a16:creationId xmlns:a16="http://schemas.microsoft.com/office/drawing/2014/main" id="{7F4C98CC-6D15-CC1F-538D-3BF59F945CFF}"/>
              </a:ext>
            </a:extLst>
          </p:cNvPr>
          <p:cNvPicPr>
            <a:picLocks noChangeAspect="1"/>
          </p:cNvPicPr>
          <p:nvPr/>
        </p:nvPicPr>
        <p:blipFill>
          <a:blip r:embed="rId3"/>
          <a:stretch>
            <a:fillRect/>
          </a:stretch>
        </p:blipFill>
        <p:spPr>
          <a:xfrm>
            <a:off x="505688" y="4390483"/>
            <a:ext cx="3511856" cy="1799774"/>
          </a:xfrm>
          <a:prstGeom prst="rect">
            <a:avLst/>
          </a:prstGeom>
        </p:spPr>
      </p:pic>
      <p:pic>
        <p:nvPicPr>
          <p:cNvPr id="27" name="Image 26" descr="Une image contenant bâtiment, argent&#10;&#10;Le contenu généré par l’IA peut être incorrect.">
            <a:extLst>
              <a:ext uri="{FF2B5EF4-FFF2-40B4-BE49-F238E27FC236}">
                <a16:creationId xmlns:a16="http://schemas.microsoft.com/office/drawing/2014/main" id="{05FF979C-67E1-4860-2E9F-9D7288F4E168}"/>
              </a:ext>
            </a:extLst>
          </p:cNvPr>
          <p:cNvPicPr>
            <a:picLocks noChangeAspect="1"/>
          </p:cNvPicPr>
          <p:nvPr/>
        </p:nvPicPr>
        <p:blipFill>
          <a:blip r:embed="rId4"/>
          <a:stretch>
            <a:fillRect/>
          </a:stretch>
        </p:blipFill>
        <p:spPr>
          <a:xfrm>
            <a:off x="8548819" y="4261557"/>
            <a:ext cx="2542920" cy="1668248"/>
          </a:xfrm>
          <a:prstGeom prst="rect">
            <a:avLst/>
          </a:prstGeom>
        </p:spPr>
      </p:pic>
      <p:pic>
        <p:nvPicPr>
          <p:cNvPr id="29" name="Image 28" descr="Une image contenant Appareils électroniques, imprimante&#10;&#10;Le contenu généré par l’IA peut être incorrect.">
            <a:extLst>
              <a:ext uri="{FF2B5EF4-FFF2-40B4-BE49-F238E27FC236}">
                <a16:creationId xmlns:a16="http://schemas.microsoft.com/office/drawing/2014/main" id="{5EFB094C-EF7B-9C68-9B29-E9C9CCA7CC25}"/>
              </a:ext>
            </a:extLst>
          </p:cNvPr>
          <p:cNvPicPr>
            <a:picLocks noChangeAspect="1"/>
          </p:cNvPicPr>
          <p:nvPr/>
        </p:nvPicPr>
        <p:blipFill>
          <a:blip r:embed="rId5"/>
          <a:stretch>
            <a:fillRect/>
          </a:stretch>
        </p:blipFill>
        <p:spPr>
          <a:xfrm>
            <a:off x="4630231" y="1762871"/>
            <a:ext cx="2437352" cy="1876235"/>
          </a:xfrm>
          <a:prstGeom prst="rect">
            <a:avLst/>
          </a:prstGeom>
        </p:spPr>
      </p:pic>
      <p:pic>
        <p:nvPicPr>
          <p:cNvPr id="31" name="Image 30">
            <a:extLst>
              <a:ext uri="{FF2B5EF4-FFF2-40B4-BE49-F238E27FC236}">
                <a16:creationId xmlns:a16="http://schemas.microsoft.com/office/drawing/2014/main" id="{10C4E27D-27E1-882B-BC19-52F076B4A026}"/>
              </a:ext>
            </a:extLst>
          </p:cNvPr>
          <p:cNvPicPr>
            <a:picLocks noChangeAspect="1"/>
          </p:cNvPicPr>
          <p:nvPr/>
        </p:nvPicPr>
        <p:blipFill>
          <a:blip r:embed="rId6"/>
          <a:stretch>
            <a:fillRect/>
          </a:stretch>
        </p:blipFill>
        <p:spPr>
          <a:xfrm>
            <a:off x="8749543" y="1858304"/>
            <a:ext cx="2005075" cy="1537815"/>
          </a:xfrm>
          <a:prstGeom prst="rect">
            <a:avLst/>
          </a:prstGeom>
        </p:spPr>
      </p:pic>
      <p:pic>
        <p:nvPicPr>
          <p:cNvPr id="33" name="Image 32" descr="Une image contenant Pièce auto, Quincaillerie, levier&#10;&#10;Le contenu généré par l’IA peut être incorrect.">
            <a:extLst>
              <a:ext uri="{FF2B5EF4-FFF2-40B4-BE49-F238E27FC236}">
                <a16:creationId xmlns:a16="http://schemas.microsoft.com/office/drawing/2014/main" id="{77F1D5B7-8776-7FE5-852D-7248CA84CBBD}"/>
              </a:ext>
            </a:extLst>
          </p:cNvPr>
          <p:cNvPicPr>
            <a:picLocks noChangeAspect="1"/>
          </p:cNvPicPr>
          <p:nvPr/>
        </p:nvPicPr>
        <p:blipFill>
          <a:blip r:embed="rId7"/>
          <a:stretch>
            <a:fillRect/>
          </a:stretch>
        </p:blipFill>
        <p:spPr>
          <a:xfrm>
            <a:off x="4799422" y="4390483"/>
            <a:ext cx="2282461" cy="1468560"/>
          </a:xfrm>
          <a:prstGeom prst="rect">
            <a:avLst/>
          </a:prstGeom>
        </p:spPr>
      </p:pic>
    </p:spTree>
    <p:extLst>
      <p:ext uri="{BB962C8B-B14F-4D97-AF65-F5344CB8AC3E}">
        <p14:creationId xmlns:p14="http://schemas.microsoft.com/office/powerpoint/2010/main" val="1820062824"/>
      </p:ext>
    </p:extLst>
  </p:cSld>
  <p:clrMapOvr>
    <a:masterClrMapping/>
  </p:clrMapOvr>
</p:sld>
</file>

<file path=ppt/theme/theme1.xml><?xml version="1.0" encoding="utf-8"?>
<a:theme xmlns:a="http://schemas.openxmlformats.org/drawingml/2006/main" name="Thème Office">
  <a:themeElements>
    <a:clrScheme name="Rayonnance">
      <a:dk1>
        <a:sysClr val="windowText" lastClr="000000"/>
      </a:dk1>
      <a:lt1>
        <a:sysClr val="window" lastClr="FFFFFF"/>
      </a:lt1>
      <a:dk2>
        <a:srgbClr val="4457A6"/>
      </a:dk2>
      <a:lt2>
        <a:srgbClr val="EFF2F6"/>
      </a:lt2>
      <a:accent1>
        <a:srgbClr val="4472C4"/>
      </a:accent1>
      <a:accent2>
        <a:srgbClr val="ED7D31"/>
      </a:accent2>
      <a:accent3>
        <a:srgbClr val="59596B"/>
      </a:accent3>
      <a:accent4>
        <a:srgbClr val="F6D468"/>
      </a:accent4>
      <a:accent5>
        <a:srgbClr val="E7F7FE"/>
      </a:accent5>
      <a:accent6>
        <a:srgbClr val="4D9D69"/>
      </a:accent6>
      <a:hlink>
        <a:srgbClr val="AE2831"/>
      </a:hlink>
      <a:folHlink>
        <a:srgbClr val="954F7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0a87fdf29d51ccc82b85ecc834c990ff">
  <xsd:schema xmlns:xsd="http://www.w3.org/2001/XMLSchema" xmlns:xs="http://www.w3.org/2001/XMLSchema" xmlns:p="http://schemas.microsoft.com/office/2006/metadata/properties" xmlns:ns3="bb1427ec-5bfd-414c-a303-0d69083edc57" targetNamespace="http://schemas.microsoft.com/office/2006/metadata/properties" ma:root="true" ma:fieldsID="74ce0e289c819fa2339b177c6248a6c3"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99636-FD4C-4C51-9797-599331A07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BF4BB2-99A4-4A21-B951-0C8D6EAE2EF9}">
  <ds:schemaRefs>
    <ds:schemaRef ds:uri="http://schemas.microsoft.com/office/2006/documentManagement/types"/>
    <ds:schemaRef ds:uri="http://purl.org/dc/elements/1.1/"/>
    <ds:schemaRef ds:uri="http://purl.org/dc/dcmitype/"/>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bb1427ec-5bfd-414c-a303-0d69083edc57"/>
  </ds:schemaRefs>
</ds:datastoreItem>
</file>

<file path=customXml/itemProps3.xml><?xml version="1.0" encoding="utf-8"?>
<ds:datastoreItem xmlns:ds="http://schemas.openxmlformats.org/officeDocument/2006/customXml" ds:itemID="{5405AF83-E401-4F8D-AA19-25562D87AC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Imprimante PC45 D– Honeywell</Template>
  <TotalTime>0</TotalTime>
  <Words>728</Words>
  <Application>Microsoft Office PowerPoint</Application>
  <PresentationFormat>Grand écran</PresentationFormat>
  <Paragraphs>67</Paragraphs>
  <Slides>4</Slides>
  <Notes>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vt:i4>
      </vt:variant>
    </vt:vector>
  </HeadingPairs>
  <TitlesOfParts>
    <vt:vector size="13" baseType="lpstr">
      <vt:lpstr>Aptos</vt:lpstr>
      <vt:lpstr>Aptos Display</vt:lpstr>
      <vt:lpstr>Arial</vt:lpstr>
      <vt:lpstr>Calibri</vt:lpstr>
      <vt:lpstr>Courier New</vt:lpstr>
      <vt:lpstr>Montserrat</vt:lpstr>
      <vt:lpstr>Wingdings</vt:lpstr>
      <vt:lpstr>Thème Office</vt:lpstr>
      <vt:lpstr>Conception personnalisée</vt:lpstr>
      <vt:lpstr>Imprimante PC45 T – Honeywell </vt:lpstr>
      <vt:lpstr>Imprimante PC45 T – Honeywell </vt:lpstr>
      <vt:lpstr>Caractéristiques – PC45 T – Honeywell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2</cp:revision>
  <dcterms:created xsi:type="dcterms:W3CDTF">2026-02-04T08:55:36Z</dcterms:created>
  <dcterms:modified xsi:type="dcterms:W3CDTF">2026-02-25T13:12:36Z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